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1958" r:id="rId2"/>
    <p:sldId id="1949" r:id="rId3"/>
    <p:sldId id="1950" r:id="rId4"/>
    <p:sldId id="1951" r:id="rId5"/>
    <p:sldId id="1952" r:id="rId6"/>
    <p:sldId id="1953" r:id="rId7"/>
    <p:sldId id="1954" r:id="rId8"/>
    <p:sldId id="1955" r:id="rId9"/>
    <p:sldId id="1956" r:id="rId10"/>
    <p:sldId id="1957" r:id="rId11"/>
    <p:sldId id="1548" r:id="rId12"/>
    <p:sldId id="1959" r:id="rId13"/>
    <p:sldId id="1633" r:id="rId14"/>
    <p:sldId id="1382" r:id="rId15"/>
    <p:sldId id="1361" r:id="rId16"/>
    <p:sldId id="1363" r:id="rId17"/>
    <p:sldId id="1425" r:id="rId18"/>
    <p:sldId id="1426" r:id="rId19"/>
    <p:sldId id="1385" r:id="rId20"/>
    <p:sldId id="1427" r:id="rId21"/>
    <p:sldId id="1386" r:id="rId22"/>
    <p:sldId id="1388" r:id="rId23"/>
    <p:sldId id="1383" r:id="rId24"/>
    <p:sldId id="1387" r:id="rId25"/>
    <p:sldId id="1960" r:id="rId26"/>
    <p:sldId id="1429" r:id="rId27"/>
    <p:sldId id="1389" r:id="rId28"/>
    <p:sldId id="1430" r:id="rId29"/>
    <p:sldId id="1391" r:id="rId30"/>
    <p:sldId id="1392" r:id="rId31"/>
    <p:sldId id="1394" r:id="rId32"/>
    <p:sldId id="1395" r:id="rId33"/>
    <p:sldId id="1393" r:id="rId34"/>
    <p:sldId id="1396" r:id="rId35"/>
    <p:sldId id="1397" r:id="rId36"/>
    <p:sldId id="1398" r:id="rId37"/>
    <p:sldId id="1399" r:id="rId38"/>
    <p:sldId id="1370" r:id="rId39"/>
    <p:sldId id="1401" r:id="rId40"/>
    <p:sldId id="1402" r:id="rId41"/>
    <p:sldId id="1403" r:id="rId42"/>
    <p:sldId id="1961" r:id="rId43"/>
    <p:sldId id="1348" r:id="rId44"/>
    <p:sldId id="1432" r:id="rId45"/>
    <p:sldId id="1405" r:id="rId46"/>
    <p:sldId id="1406" r:id="rId47"/>
    <p:sldId id="1407" r:id="rId48"/>
    <p:sldId id="1408" r:id="rId49"/>
    <p:sldId id="1963" r:id="rId50"/>
    <p:sldId id="1962" r:id="rId51"/>
    <p:sldId id="1410" r:id="rId52"/>
    <p:sldId id="1419" r:id="rId53"/>
    <p:sldId id="1674" r:id="rId54"/>
    <p:sldId id="1946" r:id="rId55"/>
    <p:sldId id="1670" r:id="rId56"/>
    <p:sldId id="1671" r:id="rId57"/>
    <p:sldId id="1672" r:id="rId58"/>
    <p:sldId id="1947" r:id="rId59"/>
    <p:sldId id="194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D6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50" autoAdjust="0"/>
    <p:restoredTop sz="96192" autoAdjust="0"/>
  </p:normalViewPr>
  <p:slideViewPr>
    <p:cSldViewPr>
      <p:cViewPr varScale="1">
        <p:scale>
          <a:sx n="107" d="100"/>
          <a:sy n="107" d="100"/>
        </p:scale>
        <p:origin x="210" y="108"/>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11/26/2022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54</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55</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56</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57</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58</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59</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11/26/2022</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tudylight.org/desk/?q=1co%2010:15&amp;t1=en_amp&amp;sr=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udylight.org/desk/?q=1co%2010:16&amp;t1=en_amp&amp;sr=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tudylight.org/desk/?q=1co%2010:17&amp;t1=en_amp&amp;sr=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tudylight.org/desk/?q=1co%2010:18&amp;t1=en_amp&amp;sr=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tudylight.org/desk/?q=1co%2010:19&amp;t1=en_amp&amp;sr=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tudylight.org/desk/?q=1co%2010:20&amp;t1=en_amp&amp;sr=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udylight.org/desk/?q=1co%2010:22&amp;t1=en_amp&amp;sr=1" TargetMode="External"/><Relationship Id="rId2" Type="http://schemas.openxmlformats.org/officeDocument/2006/relationships/hyperlink" Target="http://www.studylight.org/desk/?q=1co%2010:21&amp;t1=en_amp&amp;sr=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tudylight.org/desk/?q=jer%2010:2&amp;t1=en_kjv&amp;sr=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tudylight.org/desk/?q=jer%2010:4&amp;t1=en_kjv&amp;sr=1" TargetMode="External"/><Relationship Id="rId2" Type="http://schemas.openxmlformats.org/officeDocument/2006/relationships/hyperlink" Target="http://www.studylight.org/desk/?q=jer%2010:3&amp;t1=en_kjv&amp;sr=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studylight.org/desk/?q=1co%206:9&amp;t1=en_kjv&amp;sr=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studylight.org/desk/?q=1co%206:10&amp;t1=en_kjv&amp;sr=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tudylight.org/desk/?q=1ki%2013:18&amp;t1=en_kjv&amp;sr=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tudylight.org/desk/?q=1ki%2013:20&amp;t1=en_kjv&amp;sr=1" TargetMode="External"/><Relationship Id="rId2" Type="http://schemas.openxmlformats.org/officeDocument/2006/relationships/hyperlink" Target="http://www.studylight.org/desk/?q=1ki%2013:19&amp;t1=en_kjv&amp;sr=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studylight.org/desk/?q=1ki%2013:21&amp;t1=en_kjv&amp;sr=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studylight.org/desk/?q=1ki%2013:22&amp;t1=en_kjv&amp;sr=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5727244"/>
            <a:ext cx="12192000" cy="1124465"/>
          </a:xfrm>
        </p:spPr>
        <p:txBody>
          <a:bodyPr>
            <a:noAutofit/>
          </a:bodyPr>
          <a:lstStyle/>
          <a:p>
            <a:pPr marL="0" marR="0" lvl="0" indent="0" algn="ctr"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n-ea"/>
                <a:cs typeface="+mn-cs"/>
              </a:rPr>
              <a:t>Luke 2:1-16 </a:t>
            </a: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&amp;</a:t>
            </a: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n-ea"/>
                <a:cs typeface="+mn-cs"/>
              </a:rPr>
              <a:t> Hebrews 4:12</a:t>
            </a:r>
          </a:p>
        </p:txBody>
      </p:sp>
      <p:sp>
        <p:nvSpPr>
          <p:cNvPr id="4" name="Title 3"/>
          <p:cNvSpPr>
            <a:spLocks noGrp="1"/>
          </p:cNvSpPr>
          <p:nvPr>
            <p:ph type="title"/>
          </p:nvPr>
        </p:nvSpPr>
        <p:spPr>
          <a:xfrm>
            <a:off x="0" y="0"/>
            <a:ext cx="12192000" cy="6019800"/>
          </a:xfrm>
        </p:spPr>
        <p:txBody>
          <a:bodyPr/>
          <a:lstStyle/>
          <a:p>
            <a:pPr marL="0" indent="0" algn="ctr">
              <a:buNone/>
            </a:pPr>
            <a:r>
              <a:rPr lang="en-US" sz="120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Did That Happen So We Could Do This?</a:t>
            </a:r>
            <a:endParaRPr lang="en-US" sz="115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srgbClr val="000000"/>
                </a:solidFill>
                <a:effectLst/>
                <a:uLnTx/>
                <a:uFillTx/>
                <a:latin typeface="Trebuchet MS"/>
                <a:ea typeface="+mn-ea"/>
                <a:cs typeface="+mn-cs"/>
              </a:rPr>
              <a:t>Let's see this thing that has happened, which the Lord has told us about."</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16</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They hurried to the village and found Mary and Joseph. And there was the baby, lying in the manger. </a:t>
            </a:r>
          </a:p>
        </p:txBody>
      </p:sp>
    </p:spTree>
    <p:extLst>
      <p:ext uri="{BB962C8B-B14F-4D97-AF65-F5344CB8AC3E}">
        <p14:creationId xmlns:p14="http://schemas.microsoft.com/office/powerpoint/2010/main" val="46043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Hebrews 4:12 (NKJV)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t>For </a:t>
            </a:r>
            <a:r>
              <a:rPr lang="en-US" sz="5400" dirty="0">
                <a:highlight>
                  <a:srgbClr val="FFFF00"/>
                </a:highlight>
              </a:rPr>
              <a:t>the word of God </a:t>
            </a:r>
            <a:r>
              <a:rPr lang="en-US" sz="5400" dirty="0"/>
              <a:t>is living and powerful, and sharper than any two-edged sword, piercing even to the division of soul and spirit, and of joints and marrow, and </a:t>
            </a:r>
            <a:r>
              <a:rPr lang="en-US" sz="5400" dirty="0">
                <a:highlight>
                  <a:srgbClr val="FFFF00"/>
                </a:highlight>
              </a:rPr>
              <a:t>is a discerner of the thoughts and intents of the heart</a:t>
            </a:r>
            <a:r>
              <a:rPr lang="en-US" sz="5400" dirty="0"/>
              <a:t>.</a:t>
            </a:r>
          </a:p>
        </p:txBody>
      </p:sp>
    </p:spTree>
    <p:extLst>
      <p:ext uri="{BB962C8B-B14F-4D97-AF65-F5344CB8AC3E}">
        <p14:creationId xmlns:p14="http://schemas.microsoft.com/office/powerpoint/2010/main" val="4158460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600200"/>
            <a:ext cx="12192000" cy="5220730"/>
          </a:xfrm>
        </p:spPr>
        <p:txBody>
          <a:bodyPr>
            <a:noAutofit/>
          </a:bodyPr>
          <a:lstStyle/>
          <a:p>
            <a:pPr marL="960120" marR="0" lvl="0" indent="-914400" algn="l" defTabSz="914400" rtl="0" eaLnBrk="1" fontAlgn="auto" latinLnBrk="0" hangingPunct="1">
              <a:lnSpc>
                <a:spcPct val="80000"/>
              </a:lnSpc>
              <a:spcBef>
                <a:spcPct val="20000"/>
              </a:spcBef>
              <a:spcAft>
                <a:spcPts val="300"/>
              </a:spcAft>
              <a:buClr>
                <a:srgbClr val="C00000"/>
              </a:buClr>
              <a:buSzPct val="130000"/>
              <a:buFont typeface="+mj-lt"/>
              <a:buAutoNum type="arabicPeriod"/>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God is a Jealous God, Jesus is a Jealous Lord</a:t>
            </a:r>
          </a:p>
          <a:p>
            <a:pPr marL="960120" marR="0" lvl="0" indent="-914400" algn="l" defTabSz="914400" rtl="0" eaLnBrk="1" fontAlgn="auto" latinLnBrk="0" hangingPunct="1">
              <a:lnSpc>
                <a:spcPct val="80000"/>
              </a:lnSpc>
              <a:spcBef>
                <a:spcPct val="20000"/>
              </a:spcBef>
              <a:spcAft>
                <a:spcPts val="300"/>
              </a:spcAft>
              <a:buClr>
                <a:srgbClr val="C00000"/>
              </a:buClr>
              <a:buSzPct val="130000"/>
              <a:buFont typeface="+mj-lt"/>
              <a:buAutoNum type="arabicPeriod"/>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Christmas; Rooted in Faith or Rooted in Idolatry?</a:t>
            </a:r>
          </a:p>
          <a:p>
            <a:pPr marL="960120" marR="0" lvl="0" indent="-914400" algn="l" defTabSz="914400" rtl="0" eaLnBrk="1" fontAlgn="auto" latinLnBrk="0" hangingPunct="1">
              <a:lnSpc>
                <a:spcPct val="80000"/>
              </a:lnSpc>
              <a:spcBef>
                <a:spcPct val="20000"/>
              </a:spcBef>
              <a:spcAft>
                <a:spcPts val="300"/>
              </a:spcAft>
              <a:buClr>
                <a:srgbClr val="C00000"/>
              </a:buClr>
              <a:buSzPct val="130000"/>
              <a:buFont typeface="+mj-lt"/>
              <a:buAutoNum type="arabicPeriod"/>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“But I’m Not Doing This for That” </a:t>
            </a:r>
          </a:p>
          <a:p>
            <a:pPr marL="960120" marR="0" lvl="0" indent="-914400" algn="l" defTabSz="914400" rtl="0" eaLnBrk="1" fontAlgn="auto" latinLnBrk="0" hangingPunct="1">
              <a:lnSpc>
                <a:spcPct val="80000"/>
              </a:lnSpc>
              <a:spcBef>
                <a:spcPct val="20000"/>
              </a:spcBef>
              <a:spcAft>
                <a:spcPts val="300"/>
              </a:spcAft>
              <a:buClr>
                <a:srgbClr val="C00000"/>
              </a:buClr>
              <a:buSzPct val="130000"/>
              <a:buFont typeface="+mj-lt"/>
              <a:buAutoNum type="arabicPeriod"/>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Jesus Said “Do This In Remembrance of Me”</a:t>
            </a:r>
          </a:p>
        </p:txBody>
      </p:sp>
      <p:sp>
        <p:nvSpPr>
          <p:cNvPr id="4" name="Title 3"/>
          <p:cNvSpPr>
            <a:spLocks noGrp="1"/>
          </p:cNvSpPr>
          <p:nvPr>
            <p:ph type="title"/>
          </p:nvPr>
        </p:nvSpPr>
        <p:spPr>
          <a:xfrm>
            <a:off x="0" y="0"/>
            <a:ext cx="12192000" cy="12954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Four Points:</a:t>
            </a:r>
          </a:p>
        </p:txBody>
      </p:sp>
    </p:spTree>
    <p:extLst>
      <p:ext uri="{BB962C8B-B14F-4D97-AF65-F5344CB8AC3E}">
        <p14:creationId xmlns:p14="http://schemas.microsoft.com/office/powerpoint/2010/main" val="1969968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90800"/>
            <a:ext cx="12192000" cy="4230130"/>
          </a:xfrm>
        </p:spPr>
        <p:txBody>
          <a:bodyPr>
            <a:noAutofit/>
          </a:bodyPr>
          <a:lstStyle/>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60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Exodus 34:14 (KJV)</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60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I Corinthians 10:15-22 (AMP)</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60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Colossians 3:5 (KJV)(CEV)</a:t>
            </a:r>
          </a:p>
        </p:txBody>
      </p:sp>
      <p:sp>
        <p:nvSpPr>
          <p:cNvPr id="4" name="Title 3"/>
          <p:cNvSpPr>
            <a:spLocks noGrp="1"/>
          </p:cNvSpPr>
          <p:nvPr>
            <p:ph type="title"/>
          </p:nvPr>
        </p:nvSpPr>
        <p:spPr>
          <a:xfrm>
            <a:off x="0" y="0"/>
            <a:ext cx="12192000" cy="23622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God is a Jealous God, Jesus is a Jealous Lord</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Exodus 34:14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8000" dirty="0">
                <a:effectLst>
                  <a:outerShdw blurRad="38100" dist="38100" dir="2700000" algn="tl">
                    <a:srgbClr val="000000">
                      <a:alpha val="43137"/>
                    </a:srgbClr>
                  </a:outerShdw>
                </a:effectLst>
              </a:rPr>
              <a:t>For thou shalt worship no other god: for the LORD, whose name </a:t>
            </a:r>
            <a:r>
              <a:rPr lang="en-US" sz="8000" i="1" dirty="0">
                <a:effectLst>
                  <a:outerShdw blurRad="38100" dist="38100" dir="2700000" algn="tl">
                    <a:srgbClr val="000000">
                      <a:alpha val="43137"/>
                    </a:srgbClr>
                  </a:outerShdw>
                </a:effectLst>
              </a:rPr>
              <a:t>is</a:t>
            </a:r>
            <a:r>
              <a:rPr lang="en-US" sz="8000" dirty="0">
                <a:effectLst>
                  <a:outerShdw blurRad="38100" dist="38100" dir="2700000" algn="tl">
                    <a:srgbClr val="000000">
                      <a:alpha val="43137"/>
                    </a:srgbClr>
                  </a:outerShdw>
                </a:effectLst>
              </a:rPr>
              <a:t> Jealous, </a:t>
            </a:r>
            <a:r>
              <a:rPr lang="en-US" sz="8000" i="1" dirty="0">
                <a:effectLst>
                  <a:outerShdw blurRad="38100" dist="38100" dir="2700000" algn="tl">
                    <a:srgbClr val="000000">
                      <a:alpha val="43137"/>
                    </a:srgbClr>
                  </a:outerShdw>
                </a:effectLst>
              </a:rPr>
              <a:t>is</a:t>
            </a:r>
            <a:r>
              <a:rPr lang="en-US" sz="8000" dirty="0">
                <a:effectLst>
                  <a:outerShdw blurRad="38100" dist="38100" dir="2700000" algn="tl">
                    <a:srgbClr val="000000">
                      <a:alpha val="43137"/>
                    </a:srgbClr>
                  </a:outerShdw>
                </a:effectLst>
              </a:rPr>
              <a:t> a jealous God: </a:t>
            </a:r>
            <a:endParaRPr lang="en-U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5250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p>
        </p:txBody>
      </p:sp>
      <p:sp>
        <p:nvSpPr>
          <p:cNvPr id="3" name="Content Placeholder 2"/>
          <p:cNvSpPr>
            <a:spLocks noGrp="1"/>
          </p:cNvSpPr>
          <p:nvPr>
            <p:ph sz="quarter" idx="13"/>
          </p:nvPr>
        </p:nvSpPr>
        <p:spPr>
          <a:xfrm>
            <a:off x="0" y="1066800"/>
            <a:ext cx="12192000" cy="57912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lang="en-US" sz="5400" dirty="0">
                <a:hlinkClick r:id="rId2"/>
              </a:rPr>
              <a:t>15</a:t>
            </a:r>
            <a:r>
              <a:rPr lang="en-US" sz="5400" dirty="0"/>
              <a:t> </a:t>
            </a:r>
            <a:r>
              <a:rPr lang="en-US" sz="5400" dirty="0">
                <a:effectLst>
                  <a:outerShdw blurRad="38100" dist="38100" dir="2700000" algn="tl">
                    <a:srgbClr val="000000">
                      <a:alpha val="43137"/>
                    </a:srgbClr>
                  </a:outerShdw>
                </a:effectLst>
              </a:rPr>
              <a:t>I am speaking as to intelligent (sensible) men. Think over </a:t>
            </a:r>
            <a:r>
              <a:rPr lang="en-US" sz="5400" i="1" dirty="0">
                <a:effectLst>
                  <a:outerShdw blurRad="38100" dist="38100" dir="2700000" algn="tl">
                    <a:srgbClr val="000000">
                      <a:alpha val="43137"/>
                    </a:srgbClr>
                  </a:outerShdw>
                </a:effectLst>
              </a:rPr>
              <a:t>and</a:t>
            </a:r>
            <a:r>
              <a:rPr lang="en-US" sz="5400" dirty="0">
                <a:effectLst>
                  <a:outerShdw blurRad="38100" dist="38100" dir="2700000" algn="tl">
                    <a:srgbClr val="000000">
                      <a:alpha val="43137"/>
                    </a:srgbClr>
                  </a:outerShdw>
                </a:effectLst>
              </a:rPr>
              <a:t> make up your minds [for yourselves] about what I say. </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[I appeal to your reason and your discernment in these matters.] </a:t>
            </a:r>
          </a:p>
          <a:p>
            <a:pPr marL="45720" indent="0">
              <a:buNone/>
            </a:pP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270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hlinkClick r:id="rId2" tooltip="Click to study this verse"/>
              </a:rPr>
              <a:t>16</a:t>
            </a:r>
            <a:r>
              <a:rPr lang="en-US" sz="5400" dirty="0"/>
              <a:t> </a:t>
            </a:r>
            <a:r>
              <a:rPr lang="en-US" sz="5400" dirty="0">
                <a:effectLst>
                  <a:outerShdw blurRad="38100" dist="38100" dir="2700000" algn="tl">
                    <a:srgbClr val="000000">
                      <a:alpha val="43137"/>
                    </a:srgbClr>
                  </a:outerShdw>
                </a:effectLst>
              </a:rPr>
              <a:t>The cup of blessing [of wine at the Lord’s Supper] upon which we ask [God’s] blessing, </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does it not mean [that in drinking it] we participate in and share a fellowship (a communion) in the blood of Christ (the Messiah)? </a:t>
            </a:r>
            <a:endParaRPr lang="en-US" sz="4800" dirty="0"/>
          </a:p>
        </p:txBody>
      </p:sp>
    </p:spTree>
    <p:extLst>
      <p:ext uri="{BB962C8B-B14F-4D97-AF65-F5344CB8AC3E}">
        <p14:creationId xmlns:p14="http://schemas.microsoft.com/office/powerpoint/2010/main" val="4128482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268200" cy="5791200"/>
          </a:xfrm>
        </p:spPr>
        <p:txBody>
          <a:bodyPr>
            <a:noAutofit/>
          </a:bodyPr>
          <a:lstStyle/>
          <a:p>
            <a:pPr marL="45720" indent="0">
              <a:buNone/>
            </a:pPr>
            <a:r>
              <a:rPr lang="en-US" sz="5400" dirty="0">
                <a:effectLst>
                  <a:outerShdw blurRad="38100" dist="38100" dir="2700000" algn="tl">
                    <a:srgbClr val="000000">
                      <a:alpha val="43137"/>
                    </a:srgbClr>
                  </a:outerShdw>
                </a:effectLst>
              </a:rPr>
              <a:t>The bread which we break, does it not mean [that in eating it] we participate in </a:t>
            </a:r>
            <a:r>
              <a:rPr lang="en-US" sz="5400" i="1" dirty="0">
                <a:effectLst>
                  <a:outerShdw blurRad="38100" dist="38100" dir="2700000" algn="tl">
                    <a:srgbClr val="000000">
                      <a:alpha val="43137"/>
                    </a:srgbClr>
                  </a:outerShdw>
                </a:effectLst>
              </a:rPr>
              <a:t>and</a:t>
            </a:r>
            <a:r>
              <a:rPr lang="en-US" sz="5400" dirty="0">
                <a:effectLst>
                  <a:outerShdw blurRad="38100" dist="38100" dir="2700000" algn="tl">
                    <a:srgbClr val="000000">
                      <a:alpha val="43137"/>
                    </a:srgbClr>
                  </a:outerShdw>
                </a:effectLst>
              </a:rPr>
              <a:t> share a fellowship (a communion) in the body of Christ? </a:t>
            </a:r>
          </a:p>
        </p:txBody>
      </p:sp>
    </p:spTree>
    <p:extLst>
      <p:ext uri="{BB962C8B-B14F-4D97-AF65-F5344CB8AC3E}">
        <p14:creationId xmlns:p14="http://schemas.microsoft.com/office/powerpoint/2010/main" val="38308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75524" cy="106680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effectLst>
                  <a:outerShdw blurRad="38100" dist="38100" dir="2700000" algn="tl">
                    <a:srgbClr val="000000">
                      <a:alpha val="43137"/>
                    </a:srgbClr>
                  </a:outerShdw>
                </a:effectLst>
                <a:hlinkClick r:id="rId2"/>
              </a:rPr>
              <a:t>17</a:t>
            </a:r>
            <a:r>
              <a:rPr lang="en-US" sz="5400" dirty="0">
                <a:effectLst>
                  <a:outerShdw blurRad="38100" dist="38100" dir="2700000" algn="tl">
                    <a:srgbClr val="000000">
                      <a:alpha val="43137"/>
                    </a:srgbClr>
                  </a:outerShdw>
                </a:effectLst>
              </a:rPr>
              <a:t> For we [no matter how] numerous we are, are one body, because we all partake of the one Bread [the One Whom the communion bread represents]. </a:t>
            </a:r>
          </a:p>
        </p:txBody>
      </p:sp>
    </p:spTree>
    <p:extLst>
      <p:ext uri="{BB962C8B-B14F-4D97-AF65-F5344CB8AC3E}">
        <p14:creationId xmlns:p14="http://schemas.microsoft.com/office/powerpoint/2010/main" val="2536472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hlinkClick r:id="rId2"/>
              </a:rPr>
              <a:t>18</a:t>
            </a:r>
            <a:r>
              <a:rPr lang="en-US" sz="5400" dirty="0"/>
              <a:t> </a:t>
            </a:r>
            <a:r>
              <a:rPr lang="en-US" sz="5400" dirty="0">
                <a:effectLst>
                  <a:outerShdw blurRad="38100" dist="38100" dir="2700000" algn="tl">
                    <a:srgbClr val="000000">
                      <a:alpha val="43137"/>
                    </a:srgbClr>
                  </a:outerShdw>
                </a:effectLst>
              </a:rPr>
              <a:t>Consider those [physically] people of Israel. Are not those who eat the sacrifices partners of the altar [united in their worship of the same God]? </a:t>
            </a:r>
          </a:p>
        </p:txBody>
      </p:sp>
    </p:spTree>
    <p:extLst>
      <p:ext uri="{BB962C8B-B14F-4D97-AF65-F5344CB8AC3E}">
        <p14:creationId xmlns:p14="http://schemas.microsoft.com/office/powerpoint/2010/main" val="890456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Luke 2:1-16 (NLT)</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lgn="l">
              <a:buNone/>
            </a:pPr>
            <a:r>
              <a:rPr lang="en-US" sz="5400" b="1" i="0" u="none" strike="noStrike" baseline="30000" dirty="0">
                <a:solidFill>
                  <a:srgbClr val="6B6B6B"/>
                </a:solidFill>
                <a:effectLst/>
              </a:rPr>
              <a:t>1</a:t>
            </a:r>
            <a:r>
              <a:rPr lang="en-US" sz="5400" b="0" i="0" u="none" strike="noStrike" dirty="0">
                <a:solidFill>
                  <a:srgbClr val="000000"/>
                </a:solidFill>
                <a:effectLst/>
              </a:rPr>
              <a:t> At that time the Roman emperor, Augustus, decreed that a census should be taken throughout the Roman Empire.                                             </a:t>
            </a:r>
            <a:r>
              <a:rPr lang="en-US" sz="5400" b="1" i="0" u="none" strike="noStrike" baseline="30000" dirty="0">
                <a:solidFill>
                  <a:srgbClr val="6B6B6B"/>
                </a:solidFill>
                <a:effectLst/>
              </a:rPr>
              <a:t>2</a:t>
            </a:r>
            <a:r>
              <a:rPr lang="en-US" sz="5400" b="0" i="0" u="none" strike="noStrike" dirty="0">
                <a:solidFill>
                  <a:srgbClr val="000000"/>
                </a:solidFill>
                <a:effectLst/>
              </a:rPr>
              <a:t> (This was the first census taken when Quirinius was governor of Syria.) </a:t>
            </a:r>
            <a:endParaRPr lang="en-US" sz="4800" b="0" i="0" u="none" strike="noStrike" dirty="0">
              <a:solidFill>
                <a:srgbClr val="000000"/>
              </a:solidFill>
              <a:effectLst/>
              <a:latin typeface="Lato" panose="020F0502020204030203" pitchFamily="34" charset="0"/>
            </a:endParaRPr>
          </a:p>
        </p:txBody>
      </p:sp>
    </p:spTree>
    <p:extLst>
      <p:ext uri="{BB962C8B-B14F-4D97-AF65-F5344CB8AC3E}">
        <p14:creationId xmlns:p14="http://schemas.microsoft.com/office/powerpoint/2010/main" val="28401792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effectLst>
                  <a:outerShdw blurRad="38100" dist="38100" dir="2700000" algn="tl">
                    <a:srgbClr val="000000">
                      <a:alpha val="43137"/>
                    </a:srgbClr>
                  </a:outerShdw>
                </a:effectLst>
                <a:hlinkClick r:id="rId2"/>
              </a:rPr>
              <a:t>19</a:t>
            </a:r>
            <a:r>
              <a:rPr lang="en-US" sz="5400" dirty="0">
                <a:effectLst>
                  <a:outerShdw blurRad="38100" dist="38100" dir="2700000" algn="tl">
                    <a:srgbClr val="000000">
                      <a:alpha val="43137"/>
                    </a:srgbClr>
                  </a:outerShdw>
                </a:effectLst>
              </a:rPr>
              <a:t> What do I imply then? That food offered to idols is [intrinsically changed by the fact and amounts to] anything </a:t>
            </a:r>
            <a:r>
              <a:rPr lang="en-US" sz="5400" i="1" dirty="0">
                <a:effectLst>
                  <a:outerShdw blurRad="38100" dist="38100" dir="2700000" algn="tl">
                    <a:srgbClr val="000000">
                      <a:alpha val="43137"/>
                    </a:srgbClr>
                  </a:outerShdw>
                </a:effectLst>
              </a:rPr>
              <a:t>or</a:t>
            </a:r>
            <a:r>
              <a:rPr lang="en-US" sz="5400" dirty="0">
                <a:effectLst>
                  <a:outerShdw blurRad="38100" dist="38100" dir="2700000" algn="tl">
                    <a:srgbClr val="000000">
                      <a:alpha val="43137"/>
                    </a:srgbClr>
                  </a:outerShdw>
                </a:effectLst>
              </a:rPr>
              <a:t> that an idol itself is a [living] thing? </a:t>
            </a:r>
          </a:p>
        </p:txBody>
      </p:sp>
    </p:spTree>
    <p:extLst>
      <p:ext uri="{BB962C8B-B14F-4D97-AF65-F5344CB8AC3E}">
        <p14:creationId xmlns:p14="http://schemas.microsoft.com/office/powerpoint/2010/main" val="5199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hlinkClick r:id="rId2"/>
              </a:rPr>
              <a:t>20</a:t>
            </a:r>
            <a:r>
              <a:rPr lang="en-US" sz="5400" dirty="0"/>
              <a:t> </a:t>
            </a:r>
            <a:r>
              <a:rPr lang="en-US" sz="5400" dirty="0">
                <a:effectLst>
                  <a:outerShdw blurRad="38100" dist="38100" dir="2700000" algn="tl">
                    <a:srgbClr val="000000">
                      <a:alpha val="43137"/>
                    </a:srgbClr>
                  </a:outerShdw>
                </a:effectLst>
              </a:rPr>
              <a:t>No, I am suggesting that what the pagans sacrifice they offer [in effect] to demons (to evil spiritual powers) and not to God [at all]. I do not want you to fellowship and be partners with diabolical spirits [by eating at their feasts].</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543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Corinthians 10:15-22 (AMP)</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lang="en-US" sz="5400" dirty="0">
                <a:hlinkClick r:id="rId2"/>
              </a:rPr>
              <a:t>21</a:t>
            </a:r>
            <a:r>
              <a:rPr lang="en-US" sz="5400" dirty="0"/>
              <a:t> </a:t>
            </a:r>
            <a:r>
              <a:rPr lang="en-US" sz="5400" dirty="0">
                <a:effectLst>
                  <a:outerShdw blurRad="38100" dist="38100" dir="2700000" algn="tl">
                    <a:srgbClr val="000000">
                      <a:alpha val="43137"/>
                    </a:srgbClr>
                  </a:outerShdw>
                </a:effectLst>
              </a:rPr>
              <a:t>You cannot drink the Lord’s cup and the demons’ cup. You cannot partake of the Lord’s table and the demons’ table.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hlinkClick r:id="rId3" tooltip="Click to study this verse"/>
              </a:rPr>
              <a:t>22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Shall we thus provoke the Lord to jealousy and anger and indignation? Are we stronger than He [that we should defy Him]?</a:t>
            </a:r>
          </a:p>
        </p:txBody>
      </p:sp>
    </p:spTree>
    <p:extLst>
      <p:ext uri="{BB962C8B-B14F-4D97-AF65-F5344CB8AC3E}">
        <p14:creationId xmlns:p14="http://schemas.microsoft.com/office/powerpoint/2010/main" val="3781242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Colossians 3:5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6000" dirty="0">
                <a:effectLst>
                  <a:outerShdw blurRad="38100" dist="38100" dir="2700000" algn="tl">
                    <a:srgbClr val="000000">
                      <a:alpha val="43137"/>
                    </a:srgbClr>
                  </a:outerShdw>
                </a:effectLst>
              </a:rPr>
              <a:t>Mortify therefore your members which are upon the earth; fornication, uncleanness, inordinate affection, evil concupiscence, and covetousness, which is idolatry: </a:t>
            </a:r>
          </a:p>
        </p:txBody>
      </p:sp>
    </p:spTree>
    <p:extLst>
      <p:ext uri="{BB962C8B-B14F-4D97-AF65-F5344CB8AC3E}">
        <p14:creationId xmlns:p14="http://schemas.microsoft.com/office/powerpoint/2010/main" val="14078496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Colossians 3:5 (CEV)</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dirty="0">
                <a:effectLst>
                  <a:outerShdw blurRad="38100" dist="38100" dir="2700000" algn="tl">
                    <a:srgbClr val="000000">
                      <a:alpha val="43137"/>
                    </a:srgbClr>
                  </a:outerShdw>
                </a:effectLst>
              </a:rPr>
              <a:t>Don't be controlled by your body. Kill every desire for the wrong kind of sex. Don't be immoral or indecent or have evil thoughts. Don't be greedy, which is the same as worshiping idols. </a:t>
            </a:r>
          </a:p>
        </p:txBody>
      </p:sp>
    </p:spTree>
    <p:extLst>
      <p:ext uri="{BB962C8B-B14F-4D97-AF65-F5344CB8AC3E}">
        <p14:creationId xmlns:p14="http://schemas.microsoft.com/office/powerpoint/2010/main" val="5558806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828800"/>
            <a:ext cx="12192000" cy="5029200"/>
          </a:xfrm>
        </p:spPr>
        <p:txBody>
          <a:bodyPr>
            <a:noAutofit/>
          </a:bodyPr>
          <a:lstStyle/>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Acts 21:25 (KJV)</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Root of the Celebration </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Root of December 25th</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Root of Christmas Caroling</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Root of the Christmas Tree</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54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Root of Giving of Gifts </a:t>
            </a:r>
          </a:p>
        </p:txBody>
      </p:sp>
      <p:sp>
        <p:nvSpPr>
          <p:cNvPr id="4" name="Title 3"/>
          <p:cNvSpPr>
            <a:spLocks noGrp="1"/>
          </p:cNvSpPr>
          <p:nvPr>
            <p:ph type="title"/>
          </p:nvPr>
        </p:nvSpPr>
        <p:spPr>
          <a:xfrm>
            <a:off x="0" y="0"/>
            <a:ext cx="12192000" cy="1905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Christmas; Rooted in Faith or rooted in Idolatry?</a:t>
            </a:r>
          </a:p>
        </p:txBody>
      </p:sp>
    </p:spTree>
    <p:extLst>
      <p:ext uri="{BB962C8B-B14F-4D97-AF65-F5344CB8AC3E}">
        <p14:creationId xmlns:p14="http://schemas.microsoft.com/office/powerpoint/2010/main" val="2610973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Acts 21:25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dirty="0">
                <a:effectLst>
                  <a:outerShdw blurRad="38100" dist="38100" dir="2700000" algn="tl">
                    <a:srgbClr val="000000">
                      <a:alpha val="43137"/>
                    </a:srgbClr>
                  </a:outerShdw>
                </a:effectLst>
              </a:rPr>
              <a:t>As touching the Gentiles which believe, we have written and concluded that they observe no such thing, save only that they keep themselves from things offered to idols…</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771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b="1" i="1" u="sng" dirty="0">
                <a:solidFill>
                  <a:srgbClr val="A31D6A"/>
                </a:solidFill>
                <a:effectLst>
                  <a:outerShdw blurRad="38100" dist="38100" dir="2700000" algn="tl">
                    <a:srgbClr val="000000">
                      <a:alpha val="43137"/>
                    </a:srgbClr>
                  </a:outerShdw>
                </a:effectLst>
              </a:rPr>
              <a:t>Root of the Celebration:</a:t>
            </a:r>
          </a:p>
          <a:p>
            <a:pPr marL="45720" indent="0">
              <a:buNone/>
            </a:pPr>
            <a:r>
              <a:rPr lang="en-US" sz="5400" dirty="0">
                <a:effectLst>
                  <a:outerShdw blurRad="38100" dist="38100" dir="2700000" algn="tl">
                    <a:srgbClr val="000000">
                      <a:alpha val="43137"/>
                    </a:srgbClr>
                  </a:outerShdw>
                </a:effectLst>
              </a:rPr>
              <a:t>The time of the year when the sun reaches its lowest elevation occurs on the day with the fewest number of daylight hours. This is called the winter solstice and is typically on  DEC-21 in the Northern Hemisphere.</a:t>
            </a:r>
          </a:p>
        </p:txBody>
      </p:sp>
    </p:spTree>
    <p:extLst>
      <p:ext uri="{BB962C8B-B14F-4D97-AF65-F5344CB8AC3E}">
        <p14:creationId xmlns:p14="http://schemas.microsoft.com/office/powerpoint/2010/main" val="21842471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pPr>
            <a:r>
              <a:rPr lang="en-US" sz="5400" dirty="0">
                <a:effectLst>
                  <a:outerShdw blurRad="38100" dist="38100" dir="2700000" algn="tl">
                    <a:srgbClr val="000000">
                      <a:alpha val="43137"/>
                    </a:srgbClr>
                  </a:outerShdw>
                </a:effectLst>
              </a:rPr>
              <a:t>"Solstice" is derived from two Latin words: "sol" meaning sun, and "</a:t>
            </a:r>
            <a:r>
              <a:rPr lang="en-US" sz="5400" dirty="0" err="1">
                <a:effectLst>
                  <a:outerShdw blurRad="38100" dist="38100" dir="2700000" algn="tl">
                    <a:srgbClr val="000000">
                      <a:alpha val="43137"/>
                    </a:srgbClr>
                  </a:outerShdw>
                </a:effectLst>
              </a:rPr>
              <a:t>sistere</a:t>
            </a:r>
            <a:r>
              <a:rPr lang="en-US" sz="5400" dirty="0">
                <a:effectLst>
                  <a:outerShdw blurRad="38100" dist="38100" dir="2700000" algn="tl">
                    <a:srgbClr val="000000">
                      <a:alpha val="43137"/>
                    </a:srgbClr>
                  </a:outerShdw>
                </a:effectLst>
              </a:rPr>
              <a:t>," to cause to stand still. Celebrations were often timed for about the 25</a:t>
            </a:r>
            <a:r>
              <a:rPr lang="en-US" sz="5400" baseline="30000" dirty="0">
                <a:effectLst>
                  <a:outerShdw blurRad="38100" dist="38100" dir="2700000" algn="tl">
                    <a:srgbClr val="000000">
                      <a:alpha val="43137"/>
                    </a:srgbClr>
                  </a:outerShdw>
                </a:effectLst>
              </a:rPr>
              <a:t>th</a:t>
            </a:r>
            <a:r>
              <a:rPr lang="en-US" sz="5400" dirty="0">
                <a:effectLst>
                  <a:outerShdw blurRad="38100" dist="38100" dir="2700000" algn="tl">
                    <a:srgbClr val="000000">
                      <a:alpha val="43137"/>
                    </a:srgbClr>
                  </a:outerShdw>
                </a:effectLst>
              </a:rPr>
              <a:t>. Roman pagans first introduced the holiday of Saturnalia, a week long period of lawlessness celebrated between December 17-25.</a:t>
            </a:r>
          </a:p>
        </p:txBody>
      </p:sp>
    </p:spTree>
    <p:extLst>
      <p:ext uri="{BB962C8B-B14F-4D97-AF65-F5344CB8AC3E}">
        <p14:creationId xmlns:p14="http://schemas.microsoft.com/office/powerpoint/2010/main" val="30769354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pPr>
            <a:r>
              <a:rPr lang="en-US" sz="5400" dirty="0">
                <a:effectLst>
                  <a:outerShdw blurRad="38100" dist="38100" dir="2700000" algn="tl">
                    <a:srgbClr val="000000">
                      <a:alpha val="43137"/>
                    </a:srgbClr>
                  </a:outerShdw>
                </a:effectLst>
              </a:rPr>
              <a:t>During this period, Roman courts were closed, and Roman law dictated that no one could be punished for damaging property or injuring people during the weeklong celebration. The festival began when Roman authorities chose “an enemy of the Roman         to represent the “Lord of Misrule.” </a:t>
            </a:r>
            <a:r>
              <a:rPr lang="en-US" sz="5400" dirty="0">
                <a:solidFill>
                  <a:prstClr val="black">
                    <a:lumMod val="75000"/>
                    <a:lumOff val="25000"/>
                  </a:prstClr>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20974786-40D7-2599-0CA5-3BFAF46C769B}"/>
              </a:ext>
            </a:extLst>
          </p:cNvPr>
          <p:cNvPicPr>
            <a:picLocks noChangeAspect="1"/>
          </p:cNvPicPr>
          <p:nvPr/>
        </p:nvPicPr>
        <p:blipFill>
          <a:blip r:embed="rId2"/>
          <a:stretch>
            <a:fillRect/>
          </a:stretch>
        </p:blipFill>
        <p:spPr>
          <a:xfrm>
            <a:off x="9753600" y="5105400"/>
            <a:ext cx="2438400" cy="717596"/>
          </a:xfrm>
          <a:prstGeom prst="rect">
            <a:avLst/>
          </a:prstGeom>
        </p:spPr>
      </p:pic>
    </p:spTree>
    <p:extLst>
      <p:ext uri="{BB962C8B-B14F-4D97-AF65-F5344CB8AC3E}">
        <p14:creationId xmlns:p14="http://schemas.microsoft.com/office/powerpoint/2010/main" val="1920663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3</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All returned to their own ancestral towns to register for this census.  </a:t>
            </a: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4</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And because Joseph was a descendant of King David, he had to go to Bethlehem in Judea, David's ancient home. He traveled there from the village of Nazareth in Galilee.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04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pPr>
            <a:r>
              <a:rPr lang="en-US" sz="5300" dirty="0">
                <a:effectLst>
                  <a:outerShdw blurRad="38100" dist="38100" dir="2700000" algn="tl">
                    <a:srgbClr val="000000">
                      <a:alpha val="43137"/>
                    </a:srgbClr>
                  </a:outerShdw>
                </a:effectLst>
              </a:rPr>
              <a:t>Each Roman community selected a victim whom they forced to indulge in food and other physical pleasures throughout the week. At the festival’s conclusion, December 25th, Roman authorities believed they were de-</a:t>
            </a:r>
            <a:r>
              <a:rPr lang="en-US" sz="5300" dirty="0" err="1">
                <a:effectLst>
                  <a:outerShdw blurRad="38100" dist="38100" dir="2700000" algn="tl">
                    <a:srgbClr val="000000">
                      <a:alpha val="43137"/>
                    </a:srgbClr>
                  </a:outerShdw>
                </a:effectLst>
              </a:rPr>
              <a:t>stroying</a:t>
            </a:r>
            <a:r>
              <a:rPr lang="en-US" sz="5300" dirty="0">
                <a:effectLst>
                  <a:outerShdw blurRad="38100" dist="38100" dir="2700000" algn="tl">
                    <a:srgbClr val="000000">
                      <a:alpha val="43137"/>
                    </a:srgbClr>
                  </a:outerShdw>
                </a:effectLst>
              </a:rPr>
              <a:t> the forces of darkness by bru-tally murdering this innocent person</a:t>
            </a:r>
            <a:endParaRPr lang="en-US" sz="5300" dirty="0">
              <a:solidFill>
                <a:prstClr val="black">
                  <a:lumMod val="75000"/>
                  <a:lumOff val="2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3900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b="1" i="1" u="sng" dirty="0">
                <a:solidFill>
                  <a:srgbClr val="A31D6A"/>
                </a:solidFill>
                <a:effectLst>
                  <a:outerShdw blurRad="38100" dist="38100" dir="2700000" algn="tl">
                    <a:srgbClr val="000000">
                      <a:alpha val="43137"/>
                    </a:srgbClr>
                  </a:outerShdw>
                </a:effectLst>
              </a:rPr>
              <a:t>Root of December 25th:</a:t>
            </a:r>
          </a:p>
          <a:p>
            <a:pPr marL="45720" indent="0">
              <a:buNone/>
            </a:pPr>
            <a:r>
              <a:rPr lang="en-US" sz="5400" dirty="0">
                <a:effectLst>
                  <a:outerShdw blurRad="38100" dist="38100" dir="2700000" algn="tl">
                    <a:srgbClr val="000000">
                      <a:alpha val="43137"/>
                    </a:srgbClr>
                  </a:outerShdw>
                </a:effectLst>
              </a:rPr>
              <a:t>By the beginning of the 4th century, there was intense interest in choosing a day to celebrate Jesus’ birthday. Church leaders selected DEC-25 because this was the date recognized throughout the Roman Empire as the birthday of various Pagan gods.</a:t>
            </a:r>
          </a:p>
        </p:txBody>
      </p:sp>
    </p:spTree>
    <p:extLst>
      <p:ext uri="{BB962C8B-B14F-4D97-AF65-F5344CB8AC3E}">
        <p14:creationId xmlns:p14="http://schemas.microsoft.com/office/powerpoint/2010/main" val="4174007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pPr>
            <a:r>
              <a:rPr lang="en-US" sz="5400" dirty="0">
                <a:effectLst>
                  <a:outerShdw blurRad="38100" dist="38100" dir="2700000" algn="tl">
                    <a:srgbClr val="000000">
                      <a:alpha val="43137"/>
                    </a:srgbClr>
                  </a:outerShdw>
                </a:effectLst>
              </a:rPr>
              <a:t>In the 4th century CE, Christianity imported the Saturnalia festival hoping to take the pagan masses in with it. Christian leaders succeeded in converting to Christianity large numbers of pagans by promising them that they could continue to celebrate the Saturnalia as Christians.</a:t>
            </a:r>
          </a:p>
        </p:txBody>
      </p:sp>
    </p:spTree>
    <p:extLst>
      <p:ext uri="{BB962C8B-B14F-4D97-AF65-F5344CB8AC3E}">
        <p14:creationId xmlns:p14="http://schemas.microsoft.com/office/powerpoint/2010/main" val="21017373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pPr>
            <a:r>
              <a:rPr lang="en-US" sz="5400" dirty="0">
                <a:effectLst>
                  <a:outerShdw blurRad="38100" dist="38100" dir="2700000" algn="tl">
                    <a:srgbClr val="000000">
                      <a:alpha val="43137"/>
                    </a:srgbClr>
                  </a:outerShdw>
                </a:effectLst>
              </a:rPr>
              <a:t>The problem was that there was nothing intrinsically Christian about Saturnalia. To remedy this, these Christian leaders named Saturnalia’s concluding day, December 25th, to be Jesus’ birthday.</a:t>
            </a:r>
            <a:endParaRPr lang="en-US" sz="5400" dirty="0">
              <a:solidFill>
                <a:prstClr val="black">
                  <a:lumMod val="75000"/>
                  <a:lumOff val="2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7110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268200" cy="6858000"/>
          </a:xfrm>
        </p:spPr>
        <p:txBody>
          <a:bodyPr>
            <a:noAutofit/>
          </a:bodyPr>
          <a:lstStyle/>
          <a:p>
            <a:pPr marL="45720" indent="0">
              <a:buNone/>
            </a:pPr>
            <a:r>
              <a:rPr lang="en-US" sz="5400" b="1" i="1" u="sng" dirty="0">
                <a:solidFill>
                  <a:srgbClr val="A31D6A"/>
                </a:solidFill>
                <a:effectLst>
                  <a:outerShdw blurRad="38100" dist="38100" dir="2700000" algn="tl">
                    <a:srgbClr val="000000">
                      <a:alpha val="43137"/>
                    </a:srgbClr>
                  </a:outerShdw>
                </a:effectLst>
              </a:rPr>
              <a:t>Root of Christmas Caroling:</a:t>
            </a:r>
          </a:p>
          <a:p>
            <a:pPr marL="45720" indent="0">
              <a:buNone/>
            </a:pPr>
            <a:r>
              <a:rPr lang="en-US" sz="5400" dirty="0">
                <a:effectLst>
                  <a:outerShdw blurRad="38100" dist="38100" dir="2700000" algn="tl">
                    <a:srgbClr val="000000">
                      <a:alpha val="43137"/>
                    </a:srgbClr>
                  </a:outerShdw>
                </a:effectLst>
              </a:rPr>
              <a:t>The ancient Greek writer poet and historian Lucian (in his dialogue entitled Saturnalia) describes the festival’s observance in his time.</a:t>
            </a:r>
          </a:p>
          <a:p>
            <a:pPr marL="45720" indent="0">
              <a:buNone/>
            </a:pP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6362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dirty="0">
                <a:effectLst>
                  <a:outerShdw blurRad="38100" dist="38100" dir="2700000" algn="tl">
                    <a:srgbClr val="000000">
                      <a:alpha val="43137"/>
                    </a:srgbClr>
                  </a:outerShdw>
                </a:effectLst>
              </a:rPr>
              <a:t>In addition to human sacrifice, he mentions these customs: widespread intoxication; going from house to house while singing naked; rape and other sexual license; and consuming human-shaped biscuits.</a:t>
            </a:r>
          </a:p>
        </p:txBody>
      </p:sp>
    </p:spTree>
    <p:extLst>
      <p:ext uri="{BB962C8B-B14F-4D97-AF65-F5344CB8AC3E}">
        <p14:creationId xmlns:p14="http://schemas.microsoft.com/office/powerpoint/2010/main" val="3607576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b="1" i="1" u="sng" dirty="0">
                <a:solidFill>
                  <a:srgbClr val="A31D6A"/>
                </a:solidFill>
                <a:effectLst>
                  <a:outerShdw blurRad="38100" dist="38100" dir="2700000" algn="tl">
                    <a:srgbClr val="000000">
                      <a:alpha val="43137"/>
                    </a:srgbClr>
                  </a:outerShdw>
                </a:effectLst>
              </a:rPr>
              <a:t>Root of the Christmas Tree:</a:t>
            </a:r>
          </a:p>
          <a:p>
            <a:pPr marL="45720" indent="0">
              <a:buNone/>
            </a:pPr>
            <a:r>
              <a:rPr lang="en-US" sz="5400" dirty="0">
                <a:effectLst>
                  <a:outerShdw blurRad="38100" dist="38100" dir="2700000" algn="tl">
                    <a:srgbClr val="000000">
                      <a:alpha val="43137"/>
                    </a:srgbClr>
                  </a:outerShdw>
                </a:effectLst>
              </a:rPr>
              <a:t>Just as early Christians recruited Roman pagans by associating Christmas with the Saturnalia, so too worshippers of the </a:t>
            </a:r>
            <a:r>
              <a:rPr lang="en-US" sz="5400" dirty="0" err="1">
                <a:effectLst>
                  <a:outerShdw blurRad="38100" dist="38100" dir="2700000" algn="tl">
                    <a:srgbClr val="000000">
                      <a:alpha val="43137"/>
                    </a:srgbClr>
                  </a:outerShdw>
                </a:effectLst>
              </a:rPr>
              <a:t>Asheira</a:t>
            </a:r>
            <a:r>
              <a:rPr lang="en-US" sz="5400" dirty="0">
                <a:effectLst>
                  <a:outerShdw blurRad="38100" dist="38100" dir="2700000" algn="tl">
                    <a:srgbClr val="000000">
                      <a:alpha val="43137"/>
                    </a:srgbClr>
                  </a:outerShdw>
                </a:effectLst>
              </a:rPr>
              <a:t> cult and its offshoots were recruited by the Church sanctioning “Christmas Trees”.</a:t>
            </a:r>
          </a:p>
        </p:txBody>
      </p:sp>
    </p:spTree>
    <p:extLst>
      <p:ext uri="{BB962C8B-B14F-4D97-AF65-F5344CB8AC3E}">
        <p14:creationId xmlns:p14="http://schemas.microsoft.com/office/powerpoint/2010/main" val="41555796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pPr>
            <a:r>
              <a:rPr lang="en-US" sz="5400" dirty="0">
                <a:effectLst>
                  <a:outerShdw blurRad="38100" dist="38100" dir="2700000" algn="tl">
                    <a:srgbClr val="000000">
                      <a:alpha val="43137"/>
                    </a:srgbClr>
                  </a:outerShdw>
                </a:effectLst>
              </a:rPr>
              <a:t>Pagans had long worshipped trees in the forest, or brought them into their homes and decorated them, and this observance was adopted and painted with a Christian veneer by the Church.</a:t>
            </a:r>
          </a:p>
        </p:txBody>
      </p:sp>
    </p:spTree>
    <p:extLst>
      <p:ext uri="{BB962C8B-B14F-4D97-AF65-F5344CB8AC3E}">
        <p14:creationId xmlns:p14="http://schemas.microsoft.com/office/powerpoint/2010/main" val="2389030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Jeremiah 10:2-4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dirty="0">
                <a:hlinkClick r:id="rId2" tooltip="Click to study this verse"/>
              </a:rPr>
              <a:t>2</a:t>
            </a:r>
            <a:r>
              <a:rPr lang="en-US" sz="5400" dirty="0"/>
              <a:t> </a:t>
            </a:r>
            <a:r>
              <a:rPr lang="en-US" sz="5400" dirty="0">
                <a:effectLst>
                  <a:outerShdw blurRad="38100" dist="38100" dir="2700000" algn="tl">
                    <a:srgbClr val="000000">
                      <a:alpha val="43137"/>
                    </a:srgbClr>
                  </a:outerShdw>
                </a:effectLst>
              </a:rPr>
              <a:t>Thus saith the LORD, Learn not the way of the heathen, and be not dismayed at the signs of heaven; for the heathen are dismayed at them. </a:t>
            </a:r>
          </a:p>
        </p:txBody>
      </p:sp>
    </p:spTree>
    <p:extLst>
      <p:ext uri="{BB962C8B-B14F-4D97-AF65-F5344CB8AC3E}">
        <p14:creationId xmlns:p14="http://schemas.microsoft.com/office/powerpoint/2010/main" val="791438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Jeremiah 10:2-4 (KJV)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hlinkClick r:id="rId2" tooltip="Click to study this verse"/>
              </a:rPr>
              <a:t>3</a:t>
            </a:r>
            <a:r>
              <a:rPr lang="en-US" sz="5400" dirty="0"/>
              <a:t> </a:t>
            </a:r>
            <a:r>
              <a:rPr lang="en-US" sz="5400" dirty="0">
                <a:effectLst>
                  <a:outerShdw blurRad="38100" dist="38100" dir="2700000" algn="tl">
                    <a:srgbClr val="000000">
                      <a:alpha val="43137"/>
                    </a:srgbClr>
                  </a:outerShdw>
                </a:effectLst>
              </a:rPr>
              <a:t>For the customs of the people are vain: for one </a:t>
            </a:r>
            <a:r>
              <a:rPr lang="en-US" sz="5400" dirty="0" err="1">
                <a:effectLst>
                  <a:outerShdw blurRad="38100" dist="38100" dir="2700000" algn="tl">
                    <a:srgbClr val="000000">
                      <a:alpha val="43137"/>
                    </a:srgbClr>
                  </a:outerShdw>
                </a:effectLst>
              </a:rPr>
              <a:t>cutteth</a:t>
            </a:r>
            <a:r>
              <a:rPr lang="en-US" sz="5400" dirty="0">
                <a:effectLst>
                  <a:outerShdw blurRad="38100" dist="38100" dir="2700000" algn="tl">
                    <a:srgbClr val="000000">
                      <a:alpha val="43137"/>
                    </a:srgbClr>
                  </a:outerShdw>
                </a:effectLst>
              </a:rPr>
              <a:t> a tree out of the forest, the work of the hands of the workman, with the axe.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hlinkClick r:id="rId3" tooltip="Click to study this verse"/>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They deck it with silver and with gold; they fasten it with nails and with hammers, that it move not.</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984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5</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He took with him Mary, to whom he was engaged, who was now expecting a child.</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6</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And while they were there, the time came for her baby to be born. </a:t>
            </a: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7</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She gave birth to her firstborn son.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4086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b="1" i="1" u="sng" dirty="0">
                <a:solidFill>
                  <a:srgbClr val="A31D6A"/>
                </a:solidFill>
                <a:effectLst>
                  <a:outerShdw blurRad="38100" dist="38100" dir="2700000" algn="tl">
                    <a:srgbClr val="000000">
                      <a:alpha val="43137"/>
                    </a:srgbClr>
                  </a:outerShdw>
                </a:effectLst>
              </a:rPr>
              <a:t>Root of Giving of Gifts:</a:t>
            </a:r>
          </a:p>
          <a:p>
            <a:pPr marL="45720" indent="0">
              <a:buNone/>
            </a:pPr>
            <a:r>
              <a:rPr lang="en-US" sz="5400" dirty="0">
                <a:effectLst>
                  <a:outerShdw blurRad="38100" dist="38100" dir="2700000" algn="tl">
                    <a:srgbClr val="000000">
                      <a:alpha val="43137"/>
                    </a:srgbClr>
                  </a:outerShdw>
                </a:effectLst>
              </a:rPr>
              <a:t>In pre-Christian Rome, the emperors compelled their most despised citizens to bring offerings and gifts during the Saturnalia (in December) and Kalends (in January). Later, this ritual expanded to include gift-giving among the general populace.</a:t>
            </a:r>
          </a:p>
        </p:txBody>
      </p:sp>
    </p:spTree>
    <p:extLst>
      <p:ext uri="{BB962C8B-B14F-4D97-AF65-F5344CB8AC3E}">
        <p14:creationId xmlns:p14="http://schemas.microsoft.com/office/powerpoint/2010/main" val="13595017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dirty="0">
                <a:effectLst>
                  <a:outerShdw blurRad="38100" dist="38100" dir="2700000" algn="tl">
                    <a:srgbClr val="000000">
                      <a:alpha val="43137"/>
                    </a:srgbClr>
                  </a:outerShdw>
                </a:effectLst>
              </a:rPr>
              <a:t>The Catholic Church gave this custom a Christian flavor by re-rooting it in the supposed gift-giving of Saint Nicholas.</a:t>
            </a:r>
          </a:p>
        </p:txBody>
      </p:sp>
    </p:spTree>
    <p:extLst>
      <p:ext uri="{BB962C8B-B14F-4D97-AF65-F5344CB8AC3E}">
        <p14:creationId xmlns:p14="http://schemas.microsoft.com/office/powerpoint/2010/main" val="17474798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90800"/>
            <a:ext cx="12192000" cy="4230130"/>
          </a:xfrm>
        </p:spPr>
        <p:txBody>
          <a:bodyPr>
            <a:noAutofit/>
          </a:bodyPr>
          <a:lstStyle/>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nn-NO"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I Corinthians 6:9-10 (KJV)</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nn-NO"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I Kings 13:18-22 (KJV)</a:t>
            </a:r>
          </a:p>
        </p:txBody>
      </p:sp>
      <p:sp>
        <p:nvSpPr>
          <p:cNvPr id="4" name="Title 3"/>
          <p:cNvSpPr>
            <a:spLocks noGrp="1"/>
          </p:cNvSpPr>
          <p:nvPr>
            <p:ph type="title"/>
          </p:nvPr>
        </p:nvSpPr>
        <p:spPr>
          <a:xfrm>
            <a:off x="0" y="0"/>
            <a:ext cx="12192000" cy="2362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“But I’m Not Doing This for That”</a:t>
            </a:r>
          </a:p>
        </p:txBody>
      </p:sp>
    </p:spTree>
    <p:extLst>
      <p:ext uri="{BB962C8B-B14F-4D97-AF65-F5344CB8AC3E}">
        <p14:creationId xmlns:p14="http://schemas.microsoft.com/office/powerpoint/2010/main" val="3313007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6:9-10 (KJV)</a:t>
            </a:r>
          </a:p>
        </p:txBody>
      </p:sp>
      <p:sp>
        <p:nvSpPr>
          <p:cNvPr id="3" name="Content Placeholder 2"/>
          <p:cNvSpPr>
            <a:spLocks noGrp="1"/>
          </p:cNvSpPr>
          <p:nvPr>
            <p:ph sz="quarter" idx="13"/>
          </p:nvPr>
        </p:nvSpPr>
        <p:spPr>
          <a:xfrm>
            <a:off x="0" y="1143000"/>
            <a:ext cx="12192000" cy="5715000"/>
          </a:xfrm>
        </p:spPr>
        <p:txBody>
          <a:bodyPr>
            <a:noAutofit/>
          </a:bodyPr>
          <a:lstStyle/>
          <a:p>
            <a:pPr marL="0" marR="0" lvl="0" indent="0" algn="l" defTabSz="914400" rtl="0" eaLnBrk="1" fontAlgn="auto" latinLnBrk="0" hangingPunct="1">
              <a:lnSpc>
                <a:spcPct val="115000"/>
              </a:lnSpc>
              <a:spcBef>
                <a:spcPts val="0"/>
              </a:spcBef>
              <a:spcAft>
                <a:spcPts val="0"/>
              </a:spcAft>
              <a:buClr>
                <a:srgbClr val="A379BB">
                  <a:lumMod val="75000"/>
                </a:srgbClr>
              </a:buClr>
              <a:buSzPct val="130000"/>
              <a:buFont typeface="Georgia" pitchFamily="18" charset="0"/>
              <a:buNone/>
              <a:tabLst/>
              <a:defRPr/>
            </a:pPr>
            <a:r>
              <a:rPr lang="en-US" sz="5400" dirty="0">
                <a:hlinkClick r:id="rId2" tooltip="Click to study this verse"/>
              </a:rPr>
              <a:t>9</a:t>
            </a:r>
            <a:r>
              <a:rPr lang="en-US" sz="5400" dirty="0"/>
              <a:t> </a:t>
            </a:r>
            <a:r>
              <a:rPr lang="en-US" sz="5400" dirty="0">
                <a:effectLst>
                  <a:outerShdw blurRad="38100" dist="38100" dir="2700000" algn="tl">
                    <a:srgbClr val="000000">
                      <a:alpha val="43137"/>
                    </a:srgbClr>
                  </a:outerShdw>
                </a:effectLst>
              </a:rPr>
              <a:t>Know ye not that the unrighteous shall not inherit the kingdom of God? Be not deceived: neither fornicators, </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nor </a:t>
            </a:r>
            <a:r>
              <a:rPr kumimoji="0" lang="en-US" sz="5400" b="0" i="0" u="none" strike="noStrike" kern="1200" cap="none" spc="0" normalizeH="0" baseline="0" noProof="0" dirty="0">
                <a:ln>
                  <a:noFill/>
                </a:ln>
                <a:solidFill>
                  <a:srgbClr val="404040"/>
                </a:solidFill>
                <a:effectLst>
                  <a:outerShdw blurRad="38100" dist="38100" dir="2700000" algn="tl">
                    <a:srgbClr val="000000">
                      <a:alpha val="43000"/>
                    </a:srgbClr>
                  </a:outerShdw>
                </a:effectLst>
                <a:uLnTx/>
                <a:uFill>
                  <a:solidFill>
                    <a:srgbClr val="000000"/>
                  </a:solidFill>
                </a:uFill>
                <a:latin typeface="Trebuchet MS" panose="020B0603020202020204" pitchFamily="34" charset="0"/>
                <a:ea typeface="+mn-ea"/>
                <a:cs typeface="+mn-cs"/>
              </a:rPr>
              <a:t>idolaters</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nor adulterers, nor effeminate, nor abusers of themselves with mankind, </a:t>
            </a:r>
            <a:r>
              <a:rPr kumimoji="0" lang="en-US" sz="4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601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6:9-10 (KJV)</a:t>
            </a:r>
          </a:p>
        </p:txBody>
      </p:sp>
      <p:sp>
        <p:nvSpPr>
          <p:cNvPr id="3" name="Content Placeholder 2"/>
          <p:cNvSpPr>
            <a:spLocks noGrp="1"/>
          </p:cNvSpPr>
          <p:nvPr>
            <p:ph sz="quarter" idx="13"/>
          </p:nvPr>
        </p:nvSpPr>
        <p:spPr>
          <a:xfrm>
            <a:off x="0" y="1143000"/>
            <a:ext cx="12192000" cy="5715000"/>
          </a:xfrm>
        </p:spPr>
        <p:txBody>
          <a:bodyPr>
            <a:noAutofit/>
          </a:bodyPr>
          <a:lstStyle/>
          <a:p>
            <a:pPr marL="0" marR="0" lvl="0" indent="0" algn="l" defTabSz="914400" rtl="0" eaLnBrk="1" fontAlgn="auto" latinLnBrk="0" hangingPunct="1">
              <a:lnSpc>
                <a:spcPct val="115000"/>
              </a:lnSpc>
              <a:spcBef>
                <a:spcPts val="0"/>
              </a:spcBef>
              <a:spcAft>
                <a:spcPts val="0"/>
              </a:spcAft>
              <a:buClr>
                <a:srgbClr val="A379BB">
                  <a:lumMod val="75000"/>
                </a:srgbClr>
              </a:buClr>
              <a:buSzPct val="130000"/>
              <a:buFont typeface="Georgia" pitchFamily="18" charset="0"/>
              <a:buNone/>
              <a:tabLst/>
              <a:defRPr/>
            </a:pPr>
            <a:r>
              <a:rPr lang="en-US" sz="5400" dirty="0">
                <a:hlinkClick r:id="rId2" tooltip="Click to study this verse"/>
              </a:rPr>
              <a:t>10</a:t>
            </a:r>
            <a:r>
              <a:rPr lang="en-US" sz="5400" dirty="0"/>
              <a:t> </a:t>
            </a:r>
            <a:r>
              <a:rPr lang="en-US" sz="5400" dirty="0">
                <a:effectLst>
                  <a:outerShdw blurRad="38100" dist="38100" dir="2700000" algn="tl">
                    <a:srgbClr val="000000">
                      <a:alpha val="43137"/>
                    </a:srgbClr>
                  </a:outerShdw>
                </a:effectLst>
              </a:rPr>
              <a:t>Nor thieves</a:t>
            </a:r>
            <a:r>
              <a:rPr lang="en-US" sz="5100" dirty="0">
                <a:effectLst>
                  <a:outerShdw blurRad="38100" dist="38100" dir="2700000" algn="tl">
                    <a:srgbClr val="000000">
                      <a:alpha val="43137"/>
                    </a:srgbClr>
                  </a:outerShdw>
                </a:effectLst>
              </a:rPr>
              <a:t>, nor </a:t>
            </a:r>
            <a:r>
              <a:rPr lang="en-US" sz="5400" dirty="0">
                <a:solidFill>
                  <a:srgbClr val="404040"/>
                </a:solidFill>
                <a:effectLst>
                  <a:outerShdw blurRad="38100" dist="38100" dir="2700000" algn="tl">
                    <a:srgbClr val="000000">
                      <a:alpha val="43000"/>
                    </a:srgbClr>
                  </a:outerShdw>
                </a:effectLst>
                <a:uFill>
                  <a:solidFill>
                    <a:srgbClr val="000000"/>
                  </a:solidFill>
                </a:uFill>
                <a:latin typeface="Trebuchet MS" panose="020B0603020202020204" pitchFamily="34" charset="0"/>
              </a:rPr>
              <a:t>covetous</a:t>
            </a:r>
            <a:r>
              <a:rPr lang="en-US" sz="5400" dirty="0">
                <a:effectLst>
                  <a:outerShdw blurRad="38100" dist="38100" dir="2700000" algn="tl">
                    <a:srgbClr val="000000">
                      <a:alpha val="43137"/>
                    </a:srgbClr>
                  </a:outerShdw>
                </a:effectLst>
              </a:rPr>
              <a:t>, </a:t>
            </a:r>
            <a:r>
              <a:rPr kumimoji="0" lang="en-US" sz="5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nor drunkards, nor revilers, nor extortioners, shall inherit the kingdom of God.</a:t>
            </a:r>
          </a:p>
          <a:p>
            <a:pPr marL="0" indent="0">
              <a:lnSpc>
                <a:spcPct val="115000"/>
              </a:lnSpc>
              <a:spcBef>
                <a:spcPts val="0"/>
              </a:spcBef>
              <a:spcAft>
                <a:spcPts val="0"/>
              </a:spcAft>
              <a:buNone/>
            </a:pP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762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Kings 13:18-22 (KJV)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hlinkClick r:id="rId2" tooltip="Click to study this verse"/>
              </a:rPr>
              <a:t>18</a:t>
            </a:r>
            <a:r>
              <a:rPr lang="en-US" sz="5400" dirty="0"/>
              <a:t> </a:t>
            </a:r>
            <a:r>
              <a:rPr lang="en-US" sz="5400" dirty="0">
                <a:effectLst>
                  <a:outerShdw blurRad="38100" dist="38100" dir="2700000" algn="tl">
                    <a:srgbClr val="000000">
                      <a:alpha val="43137"/>
                    </a:srgbClr>
                  </a:outerShdw>
                </a:effectLst>
              </a:rPr>
              <a:t>He said unto him, I </a:t>
            </a:r>
            <a:r>
              <a:rPr lang="en-US" sz="5400" i="1" dirty="0">
                <a:effectLst>
                  <a:outerShdw blurRad="38100" dist="38100" dir="2700000" algn="tl">
                    <a:srgbClr val="000000">
                      <a:alpha val="43137"/>
                    </a:srgbClr>
                  </a:outerShdw>
                </a:effectLst>
              </a:rPr>
              <a:t>am</a:t>
            </a:r>
            <a:r>
              <a:rPr lang="en-US" sz="5400" dirty="0">
                <a:effectLst>
                  <a:outerShdw blurRad="38100" dist="38100" dir="2700000" algn="tl">
                    <a:srgbClr val="000000">
                      <a:alpha val="43137"/>
                    </a:srgbClr>
                  </a:outerShdw>
                </a:effectLst>
              </a:rPr>
              <a:t> a prophet also as thou </a:t>
            </a:r>
            <a:r>
              <a:rPr lang="en-US" sz="5400" i="1" dirty="0">
                <a:effectLst>
                  <a:outerShdw blurRad="38100" dist="38100" dir="2700000" algn="tl">
                    <a:srgbClr val="000000">
                      <a:alpha val="43137"/>
                    </a:srgbClr>
                  </a:outerShdw>
                </a:effectLst>
              </a:rPr>
              <a:t>art</a:t>
            </a:r>
            <a:r>
              <a:rPr lang="en-US" sz="5400" dirty="0">
                <a:effectLst>
                  <a:outerShdw blurRad="38100" dist="38100" dir="2700000" algn="tl">
                    <a:srgbClr val="000000">
                      <a:alpha val="43137"/>
                    </a:srgbClr>
                  </a:outerShdw>
                </a:effectLst>
              </a:rPr>
              <a:t>; and an angel </a:t>
            </a:r>
            <a:r>
              <a:rPr lang="en-US" sz="5400" dirty="0" err="1">
                <a:effectLst>
                  <a:outerShdw blurRad="38100" dist="38100" dir="2700000" algn="tl">
                    <a:srgbClr val="000000">
                      <a:alpha val="43137"/>
                    </a:srgbClr>
                  </a:outerShdw>
                </a:effectLst>
              </a:rPr>
              <a:t>spake</a:t>
            </a:r>
            <a:r>
              <a:rPr lang="en-US" sz="5400" dirty="0">
                <a:effectLst>
                  <a:outerShdw blurRad="38100" dist="38100" dir="2700000" algn="tl">
                    <a:srgbClr val="000000">
                      <a:alpha val="43137"/>
                    </a:srgbClr>
                  </a:outerShdw>
                </a:effectLst>
              </a:rPr>
              <a:t> unto me by the word of the LORD, saying, Bring him back with thee into thine house, that he may eat bread and drink water. </a:t>
            </a:r>
            <a:r>
              <a:rPr lang="en-US" sz="5400" i="1" dirty="0">
                <a:effectLst>
                  <a:outerShdw blurRad="38100" dist="38100" dir="2700000" algn="tl">
                    <a:srgbClr val="000000">
                      <a:alpha val="43137"/>
                    </a:srgbClr>
                  </a:outerShdw>
                </a:effectLst>
              </a:rPr>
              <a:t>But</a:t>
            </a:r>
            <a:r>
              <a:rPr lang="en-US" sz="5400" dirty="0">
                <a:effectLst>
                  <a:outerShdw blurRad="38100" dist="38100" dir="2700000" algn="tl">
                    <a:srgbClr val="000000">
                      <a:alpha val="43137"/>
                    </a:srgbClr>
                  </a:outerShdw>
                </a:effectLst>
              </a:rPr>
              <a:t> he lied unto him.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3166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Kings 13:18-22 (KJV)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dirty="0">
                <a:hlinkClick r:id="rId2" tooltip="Click to study this verse"/>
              </a:rPr>
              <a:t>19</a:t>
            </a:r>
            <a:r>
              <a:rPr lang="en-US" sz="5400" dirty="0"/>
              <a:t> </a:t>
            </a:r>
            <a:r>
              <a:rPr lang="en-US" sz="5400" dirty="0">
                <a:effectLst>
                  <a:outerShdw blurRad="38100" dist="38100" dir="2700000" algn="tl">
                    <a:srgbClr val="000000">
                      <a:alpha val="43137"/>
                    </a:srgbClr>
                  </a:outerShdw>
                </a:effectLst>
              </a:rPr>
              <a:t>So he went back with him, and did eat bread in his house, and drank water. </a:t>
            </a:r>
            <a:br>
              <a:rPr lang="en-US" sz="5400" dirty="0"/>
            </a:br>
            <a:r>
              <a:rPr lang="en-US" sz="5400" dirty="0">
                <a:hlinkClick r:id="rId3" tooltip="Click to study this verse"/>
              </a:rPr>
              <a:t>20</a:t>
            </a:r>
            <a:r>
              <a:rPr lang="en-US" sz="5400" dirty="0"/>
              <a:t> </a:t>
            </a:r>
            <a:r>
              <a:rPr lang="en-US" sz="5400" dirty="0">
                <a:effectLst>
                  <a:outerShdw blurRad="38100" dist="38100" dir="2700000" algn="tl">
                    <a:srgbClr val="000000">
                      <a:alpha val="43137"/>
                    </a:srgbClr>
                  </a:outerShdw>
                </a:effectLst>
              </a:rPr>
              <a:t>And it came to pass, as they sat at the table, that the word of the LORD came unto the prophet that brought him back:</a:t>
            </a:r>
          </a:p>
        </p:txBody>
      </p:sp>
    </p:spTree>
    <p:extLst>
      <p:ext uri="{BB962C8B-B14F-4D97-AF65-F5344CB8AC3E}">
        <p14:creationId xmlns:p14="http://schemas.microsoft.com/office/powerpoint/2010/main" val="149027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Kings 13:18-22 (KJV)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hlinkClick r:id="rId2" tooltip="Click to study this verse"/>
              </a:rPr>
              <a:t>21</a:t>
            </a:r>
            <a:r>
              <a:rPr lang="en-US" sz="5400" dirty="0"/>
              <a:t> </a:t>
            </a:r>
            <a:r>
              <a:rPr lang="en-US" sz="5400" dirty="0">
                <a:effectLst>
                  <a:outerShdw blurRad="38100" dist="38100" dir="2700000" algn="tl">
                    <a:srgbClr val="000000">
                      <a:alpha val="43137"/>
                    </a:srgbClr>
                  </a:outerShdw>
                </a:effectLst>
              </a:rPr>
              <a:t>And he cried unto the man of God that came from Judah, saying, Thus saith the LORD, Forasmuch as thou hast disobeyed the mouth of the LORD, and hast not kept the commandment which the LORD thy God commanded thee, </a:t>
            </a:r>
          </a:p>
        </p:txBody>
      </p:sp>
    </p:spTree>
    <p:extLst>
      <p:ext uri="{BB962C8B-B14F-4D97-AF65-F5344CB8AC3E}">
        <p14:creationId xmlns:p14="http://schemas.microsoft.com/office/powerpoint/2010/main" val="3107828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Kings 13:18-22 (KJV)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5400" dirty="0">
                <a:hlinkClick r:id="rId2" tooltip="Click to study this verse"/>
              </a:rPr>
              <a:t>22</a:t>
            </a:r>
            <a:r>
              <a:rPr lang="en-US" sz="5400" dirty="0"/>
              <a:t> </a:t>
            </a:r>
            <a:r>
              <a:rPr lang="en-US" sz="5400" dirty="0">
                <a:effectLst>
                  <a:outerShdw blurRad="38100" dist="38100" dir="2700000" algn="tl">
                    <a:srgbClr val="000000">
                      <a:alpha val="43137"/>
                    </a:srgbClr>
                  </a:outerShdw>
                </a:effectLst>
              </a:rPr>
              <a:t>But </a:t>
            </a:r>
            <a:r>
              <a:rPr lang="en-US" sz="5400" dirty="0" err="1">
                <a:effectLst>
                  <a:outerShdw blurRad="38100" dist="38100" dir="2700000" algn="tl">
                    <a:srgbClr val="000000">
                      <a:alpha val="43137"/>
                    </a:srgbClr>
                  </a:outerShdw>
                </a:effectLst>
              </a:rPr>
              <a:t>camest</a:t>
            </a:r>
            <a:r>
              <a:rPr lang="en-US" sz="5400" dirty="0">
                <a:effectLst>
                  <a:outerShdw blurRad="38100" dist="38100" dir="2700000" algn="tl">
                    <a:srgbClr val="000000">
                      <a:alpha val="43137"/>
                    </a:srgbClr>
                  </a:outerShdw>
                </a:effectLst>
              </a:rPr>
              <a:t> back, and hast eaten bread and drunk water in the place, of the which </a:t>
            </a:r>
            <a:r>
              <a:rPr lang="en-US" sz="5400" i="1" dirty="0">
                <a:effectLst>
                  <a:outerShdw blurRad="38100" dist="38100" dir="2700000" algn="tl">
                    <a:srgbClr val="000000">
                      <a:alpha val="43137"/>
                    </a:srgbClr>
                  </a:outerShdw>
                </a:effectLst>
              </a:rPr>
              <a:t>the LORD</a:t>
            </a:r>
            <a:r>
              <a:rPr lang="en-US" sz="5400" dirty="0">
                <a:effectLst>
                  <a:outerShdw blurRad="38100" dist="38100" dir="2700000" algn="tl">
                    <a:srgbClr val="000000">
                      <a:alpha val="43137"/>
                    </a:srgbClr>
                  </a:outerShdw>
                </a:effectLst>
              </a:rPr>
              <a:t> did say to thee, Eat no bread, and drink no water; thy </a:t>
            </a:r>
            <a:r>
              <a:rPr lang="en-US" sz="5400" dirty="0" err="1">
                <a:effectLst>
                  <a:outerShdw blurRad="38100" dist="38100" dir="2700000" algn="tl">
                    <a:srgbClr val="000000">
                      <a:alpha val="43137"/>
                    </a:srgbClr>
                  </a:outerShdw>
                </a:effectLst>
              </a:rPr>
              <a:t>carcase</a:t>
            </a:r>
            <a:r>
              <a:rPr lang="en-US" sz="5400" dirty="0">
                <a:effectLst>
                  <a:outerShdw blurRad="38100" dist="38100" dir="2700000" algn="tl">
                    <a:srgbClr val="000000">
                      <a:alpha val="43137"/>
                    </a:srgbClr>
                  </a:outerShdw>
                </a:effectLst>
              </a:rPr>
              <a:t> shall not come unto the </a:t>
            </a:r>
            <a:r>
              <a:rPr lang="en-US" sz="5400" dirty="0" err="1">
                <a:effectLst>
                  <a:outerShdw blurRad="38100" dist="38100" dir="2700000" algn="tl">
                    <a:srgbClr val="000000">
                      <a:alpha val="43137"/>
                    </a:srgbClr>
                  </a:outerShdw>
                </a:effectLst>
              </a:rPr>
              <a:t>sepulchre</a:t>
            </a:r>
            <a:r>
              <a:rPr lang="en-US" sz="5400" dirty="0">
                <a:effectLst>
                  <a:outerShdw blurRad="38100" dist="38100" dir="2700000" algn="tl">
                    <a:srgbClr val="000000">
                      <a:alpha val="43137"/>
                    </a:srgbClr>
                  </a:outerShdw>
                </a:effectLst>
              </a:rPr>
              <a:t> of thy fathers.</a:t>
            </a:r>
          </a:p>
        </p:txBody>
      </p:sp>
    </p:spTree>
    <p:extLst>
      <p:ext uri="{BB962C8B-B14F-4D97-AF65-F5344CB8AC3E}">
        <p14:creationId xmlns:p14="http://schemas.microsoft.com/office/powerpoint/2010/main" val="98345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CE44208-705A-112F-6027-5A69003BCEF3}"/>
              </a:ext>
            </a:extLst>
          </p:cNvPr>
          <p:cNvSpPr>
            <a:spLocks noGrp="1"/>
          </p:cNvSpPr>
          <p:nvPr>
            <p:ph type="subTitle" idx="1"/>
          </p:nvPr>
        </p:nvSpPr>
        <p:spPr>
          <a:xfrm>
            <a:off x="0" y="1633729"/>
            <a:ext cx="12192000" cy="1905000"/>
          </a:xfrm>
        </p:spPr>
        <p:txBody>
          <a:bodyPr>
            <a:normAutofit/>
          </a:bodyPr>
          <a:lstStyle/>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en-US"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The act of a sin is still a sin regardless of intention</a:t>
            </a:r>
          </a:p>
          <a:p>
            <a:endParaRPr lang="en-US" sz="2800" dirty="0"/>
          </a:p>
        </p:txBody>
      </p:sp>
      <p:sp>
        <p:nvSpPr>
          <p:cNvPr id="3" name="Title 2">
            <a:extLst>
              <a:ext uri="{FF2B5EF4-FFF2-40B4-BE49-F238E27FC236}">
                <a16:creationId xmlns:a16="http://schemas.microsoft.com/office/drawing/2014/main" id="{80F2156F-74CD-978D-4805-1D2E9DC5188F}"/>
              </a:ext>
            </a:extLst>
          </p:cNvPr>
          <p:cNvSpPr>
            <a:spLocks noGrp="1"/>
          </p:cNvSpPr>
          <p:nvPr>
            <p:ph type="ctrTitle"/>
          </p:nvPr>
        </p:nvSpPr>
        <p:spPr>
          <a:xfrm>
            <a:off x="228600" y="304801"/>
            <a:ext cx="9567135" cy="1295400"/>
          </a:xfrm>
        </p:spPr>
        <p:txBody>
          <a:bodyPr/>
          <a:lstStyle/>
          <a:p>
            <a:pPr marL="182880" indent="0">
              <a:buNone/>
            </a:pPr>
            <a:r>
              <a:rPr kumimoji="0" lang="en-US" sz="7200" b="1" i="1" u="none" strike="noStrike" kern="1200" cap="all" spc="0" normalizeH="0" baseline="0" noProof="0" dirty="0">
                <a:ln>
                  <a:noFill/>
                </a:ln>
                <a:solidFill>
                  <a:srgbClr val="A50021"/>
                </a:solidFill>
                <a:effectLst>
                  <a:outerShdw blurRad="38100" dist="38100" dir="2700000" algn="tl">
                    <a:srgbClr val="000000">
                      <a:alpha val="43137"/>
                    </a:srgbClr>
                  </a:outerShdw>
                  <a:reflection blurRad="12700" stA="48000" endA="300" endPos="55000" dir="5400000" sy="-90000" algn="bl" rotWithShape="0"/>
                </a:effectLst>
                <a:uLnTx/>
                <a:uFillTx/>
                <a:latin typeface="Franklin Gothic Medium"/>
                <a:ea typeface="+mj-ea"/>
                <a:cs typeface="+mj-cs"/>
              </a:rPr>
              <a:t>Logical conclusion:</a:t>
            </a:r>
            <a:endParaRPr lang="en-US" dirty="0"/>
          </a:p>
        </p:txBody>
      </p:sp>
      <p:sp>
        <p:nvSpPr>
          <p:cNvPr id="4" name="Subtitle 1">
            <a:extLst>
              <a:ext uri="{FF2B5EF4-FFF2-40B4-BE49-F238E27FC236}">
                <a16:creationId xmlns:a16="http://schemas.microsoft.com/office/drawing/2014/main" id="{D7042888-B28A-9F98-6D2F-1773D5CBF72E}"/>
              </a:ext>
            </a:extLst>
          </p:cNvPr>
          <p:cNvSpPr txBox="1">
            <a:spLocks/>
          </p:cNvSpPr>
          <p:nvPr/>
        </p:nvSpPr>
        <p:spPr>
          <a:xfrm>
            <a:off x="9144" y="3657600"/>
            <a:ext cx="121920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228600" indent="-182880">
              <a:lnSpc>
                <a:spcPct val="80000"/>
              </a:lnSpc>
              <a:buClr>
                <a:srgbClr val="C00000"/>
              </a:buClr>
              <a:buFont typeface="Wingdings" pitchFamily="2" charset="2"/>
              <a:buChar char="Ø"/>
              <a:defRPr/>
            </a:pPr>
            <a:r>
              <a:rPr lang="en-US" sz="6600" b="1" i="1" dirty="0">
                <a:solidFill>
                  <a:prstClr val="black">
                    <a:lumMod val="75000"/>
                    <a:lumOff val="25000"/>
                  </a:prstClr>
                </a:solidFill>
                <a:effectLst>
                  <a:outerShdw blurRad="38100" dist="38100" dir="2700000" algn="tl">
                    <a:srgbClr val="000000">
                      <a:alpha val="43137"/>
                    </a:srgbClr>
                  </a:outerShdw>
                </a:effectLst>
                <a:latin typeface="Trebuchet MS"/>
              </a:rPr>
              <a:t>The act of Idolatry is a sin</a:t>
            </a:r>
          </a:p>
        </p:txBody>
      </p:sp>
      <p:sp>
        <p:nvSpPr>
          <p:cNvPr id="5" name="Subtitle 1">
            <a:extLst>
              <a:ext uri="{FF2B5EF4-FFF2-40B4-BE49-F238E27FC236}">
                <a16:creationId xmlns:a16="http://schemas.microsoft.com/office/drawing/2014/main" id="{AFCA245A-297C-C062-4BFA-E8F547545278}"/>
              </a:ext>
            </a:extLst>
          </p:cNvPr>
          <p:cNvSpPr txBox="1">
            <a:spLocks/>
          </p:cNvSpPr>
          <p:nvPr/>
        </p:nvSpPr>
        <p:spPr>
          <a:xfrm>
            <a:off x="76200" y="5029200"/>
            <a:ext cx="12192000" cy="18288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228600" indent="-182880">
              <a:lnSpc>
                <a:spcPct val="80000"/>
              </a:lnSpc>
              <a:buClr>
                <a:srgbClr val="C00000"/>
              </a:buClr>
              <a:buFont typeface="Wingdings" pitchFamily="2" charset="2"/>
              <a:buChar char="Ø"/>
              <a:defRPr/>
            </a:pPr>
            <a:r>
              <a:rPr lang="en-US" sz="6600" b="1" i="1" dirty="0">
                <a:solidFill>
                  <a:prstClr val="black">
                    <a:lumMod val="75000"/>
                    <a:lumOff val="25000"/>
                  </a:prstClr>
                </a:solidFill>
                <a:effectLst>
                  <a:outerShdw blurRad="38100" dist="38100" dir="2700000" algn="tl">
                    <a:srgbClr val="000000">
                      <a:alpha val="43137"/>
                    </a:srgbClr>
                  </a:outerShdw>
                </a:effectLst>
                <a:latin typeface="Trebuchet MS"/>
              </a:rPr>
              <a:t>The unintentional practice </a:t>
            </a:r>
          </a:p>
          <a:p>
            <a:pPr marL="45720">
              <a:lnSpc>
                <a:spcPct val="80000"/>
              </a:lnSpc>
              <a:buClr>
                <a:srgbClr val="C00000"/>
              </a:buClr>
              <a:defRPr/>
            </a:pPr>
            <a:r>
              <a:rPr lang="en-US" sz="6600" b="1" i="1" dirty="0">
                <a:solidFill>
                  <a:prstClr val="black">
                    <a:lumMod val="75000"/>
                    <a:lumOff val="25000"/>
                  </a:prstClr>
                </a:solidFill>
                <a:effectLst>
                  <a:outerShdw blurRad="38100" dist="38100" dir="2700000" algn="tl">
                    <a:srgbClr val="000000">
                      <a:alpha val="43137"/>
                    </a:srgbClr>
                  </a:outerShdw>
                </a:effectLst>
                <a:latin typeface="Trebuchet MS"/>
              </a:rPr>
              <a:t>    of idolatry is also sin</a:t>
            </a:r>
          </a:p>
          <a:p>
            <a:endParaRPr lang="en-US" sz="2800" dirty="0"/>
          </a:p>
        </p:txBody>
      </p:sp>
    </p:spTree>
    <p:extLst>
      <p:ext uri="{BB962C8B-B14F-4D97-AF65-F5344CB8AC3E}">
        <p14:creationId xmlns:p14="http://schemas.microsoft.com/office/powerpoint/2010/main" val="2211130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srgbClr val="000000"/>
                </a:solidFill>
                <a:effectLst/>
                <a:uLnTx/>
                <a:uFillTx/>
                <a:latin typeface="Trebuchet MS"/>
                <a:ea typeface="+mn-ea"/>
                <a:cs typeface="+mn-cs"/>
              </a:rPr>
              <a:t>She wrapped him snugly in strips of cloth and laid him in a manger, because there was no lodging available for them.                     </a:t>
            </a: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8</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That night there were shepherds staying in the fields nearby, guarding their flocks of sheep.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3762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90800"/>
            <a:ext cx="12192000" cy="4230130"/>
          </a:xfrm>
        </p:spPr>
        <p:txBody>
          <a:bodyPr>
            <a:noAutofit/>
          </a:bodyPr>
          <a:lstStyle/>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nn-NO" sz="72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I Corinthians 11:26 (NLT)</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nn-NO" sz="72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Ephesians 5:11 (KJV)</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nn-NO" sz="72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Hebrews 4:12 (NIV)</a:t>
            </a:r>
          </a:p>
        </p:txBody>
      </p:sp>
      <p:sp>
        <p:nvSpPr>
          <p:cNvPr id="4" name="Title 3"/>
          <p:cNvSpPr>
            <a:spLocks noGrp="1"/>
          </p:cNvSpPr>
          <p:nvPr>
            <p:ph type="title"/>
          </p:nvPr>
        </p:nvSpPr>
        <p:spPr>
          <a:xfrm>
            <a:off x="0" y="0"/>
            <a:ext cx="12192000" cy="23622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Jesus Said, “Do This In Remembrance of Me”</a:t>
            </a:r>
            <a:endPar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6223491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11:26 (NLT)</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7200" dirty="0">
                <a:effectLst>
                  <a:outerShdw blurRad="38100" dist="38100" dir="2700000" algn="tl">
                    <a:srgbClr val="000000">
                      <a:alpha val="43137"/>
                    </a:srgbClr>
                  </a:outerShdw>
                </a:effectLst>
              </a:rPr>
              <a:t>For every time you eat this bread and drink this cup, you are announcing the Lord’s death until he comes again.</a:t>
            </a:r>
          </a:p>
        </p:txBody>
      </p:sp>
    </p:spTree>
    <p:extLst>
      <p:ext uri="{BB962C8B-B14F-4D97-AF65-F5344CB8AC3E}">
        <p14:creationId xmlns:p14="http://schemas.microsoft.com/office/powerpoint/2010/main" val="3900226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915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Ephesians 5:11 (KJV)</a:t>
            </a:r>
          </a:p>
        </p:txBody>
      </p:sp>
      <p:sp>
        <p:nvSpPr>
          <p:cNvPr id="3" name="Content Placeholder 2"/>
          <p:cNvSpPr>
            <a:spLocks noGrp="1"/>
          </p:cNvSpPr>
          <p:nvPr>
            <p:ph sz="quarter" idx="13"/>
          </p:nvPr>
        </p:nvSpPr>
        <p:spPr>
          <a:xfrm>
            <a:off x="0" y="1295400"/>
            <a:ext cx="12192000" cy="5562600"/>
          </a:xfrm>
        </p:spPr>
        <p:txBody>
          <a:bodyPr>
            <a:noAutofit/>
          </a:bodyPr>
          <a:lstStyle/>
          <a:p>
            <a:pPr marL="45720" indent="0">
              <a:buNone/>
            </a:pPr>
            <a:r>
              <a:rPr lang="en-US" sz="8000" dirty="0">
                <a:effectLst>
                  <a:outerShdw blurRad="38100" dist="38100" dir="2700000" algn="tl">
                    <a:srgbClr val="000000">
                      <a:alpha val="43137"/>
                    </a:srgbClr>
                  </a:outerShdw>
                </a:effectLst>
              </a:rPr>
              <a:t>And have no fellowship with the unfruitful works of darkness, but rather reprove them.</a:t>
            </a:r>
          </a:p>
        </p:txBody>
      </p:sp>
    </p:spTree>
    <p:extLst>
      <p:ext uri="{BB962C8B-B14F-4D97-AF65-F5344CB8AC3E}">
        <p14:creationId xmlns:p14="http://schemas.microsoft.com/office/powerpoint/2010/main" val="125105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Hebrews 4:12 (NIV)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900" dirty="0">
                <a:effectLst>
                  <a:outerShdw blurRad="38100" dist="38100" dir="2700000" algn="tl">
                    <a:srgbClr val="000000">
                      <a:alpha val="43137"/>
                    </a:srgbClr>
                  </a:outerShdw>
                </a:effectLst>
              </a:rPr>
              <a:t>For the word of God is alive and active. Sharper than any double-edged sword, it penetrates even to dividing soul and spirit, joints and marrow; </a:t>
            </a:r>
            <a:r>
              <a:rPr lang="en-US" sz="5900" dirty="0">
                <a:effectLst>
                  <a:outerShdw blurRad="38100" dist="38100" dir="2700000" algn="tl">
                    <a:srgbClr val="000000">
                      <a:alpha val="43137"/>
                    </a:srgbClr>
                  </a:outerShdw>
                </a:effectLst>
                <a:highlight>
                  <a:srgbClr val="FFFF00"/>
                </a:highlight>
              </a:rPr>
              <a:t>it judges the thoughts and attitudes of the heart</a:t>
            </a:r>
            <a:r>
              <a:rPr lang="en-US" sz="59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689659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3825183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32576955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9</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Suddenly, an angel of the Lord appeared among them, and the radiance of the Lord's glory surrounded them. They were terrified,                                           </a:t>
            </a: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10</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but the angel reassured them.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221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srgbClr val="000000"/>
                </a:solidFill>
                <a:effectLst/>
                <a:uLnTx/>
                <a:uFillTx/>
                <a:latin typeface="Trebuchet MS"/>
                <a:ea typeface="+mn-ea"/>
                <a:cs typeface="+mn-cs"/>
              </a:rPr>
              <a:t>"Don't be afraid!" he said. "I bring you good news that will bring great joy to all people.                                 </a:t>
            </a: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11</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The Savior—yes, the Messiah, the Lord—has been born today in Bethlehem, the city of David!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5544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838200"/>
            <a:ext cx="12192000" cy="6019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12</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And you will recognize him by this sign: You will find a baby wrapped snugly in strips of cloth, lying in a manger."</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13</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Suddenly, the angel was joined by a vast host of others—the armies of heaven—praising God and saying,</a:t>
            </a:r>
          </a:p>
        </p:txBody>
      </p:sp>
    </p:spTree>
    <p:extLst>
      <p:ext uri="{BB962C8B-B14F-4D97-AF65-F5344CB8AC3E}">
        <p14:creationId xmlns:p14="http://schemas.microsoft.com/office/powerpoint/2010/main" val="77760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2:1-16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14</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"Glory to God in highest heaven,</a:t>
            </a:r>
            <a:br>
              <a:rPr kumimoji="0" lang="en-US" sz="5400" b="0" i="0" u="none" strike="noStrike" kern="1200" cap="none" spc="0" normalizeH="0" baseline="0" noProof="0" dirty="0">
                <a:ln>
                  <a:noFill/>
                </a:ln>
                <a:solidFill>
                  <a:srgbClr val="000000"/>
                </a:solidFill>
                <a:effectLst/>
                <a:uLnTx/>
                <a:uFillTx/>
                <a:latin typeface="Trebuchet MS"/>
                <a:ea typeface="+mn-ea"/>
                <a:cs typeface="+mn-cs"/>
              </a:rPr>
            </a:br>
            <a:r>
              <a:rPr kumimoji="0" lang="en-US" sz="5400" b="0" i="0" u="none" strike="noStrike" kern="1200" cap="none" spc="0" normalizeH="0" baseline="0" noProof="0" dirty="0">
                <a:ln>
                  <a:noFill/>
                </a:ln>
                <a:solidFill>
                  <a:srgbClr val="000000"/>
                </a:solidFill>
                <a:effectLst/>
                <a:uLnTx/>
                <a:uFillTx/>
                <a:latin typeface="Trebuchet MS"/>
                <a:ea typeface="+mn-ea"/>
                <a:cs typeface="+mn-cs"/>
              </a:rPr>
              <a:t>and peace on earth to those with whom God is pleased."</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6B6B6B"/>
                </a:solidFill>
                <a:effectLst/>
                <a:uLnTx/>
                <a:uFillTx/>
                <a:latin typeface="Trebuchet MS"/>
                <a:ea typeface="+mn-ea"/>
                <a:cs typeface="+mn-cs"/>
              </a:rPr>
              <a:t>15</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When the angels had returned to heaven, the shepherds said to each other, "Let's go to Bethlehem!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1281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21730</TotalTime>
  <Words>2438</Words>
  <Application>Microsoft Office PowerPoint</Application>
  <PresentationFormat>Widescreen</PresentationFormat>
  <Paragraphs>136</Paragraphs>
  <Slides>59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Bahnschrift</vt:lpstr>
      <vt:lpstr>Brush Script MT</vt:lpstr>
      <vt:lpstr>Calibri</vt:lpstr>
      <vt:lpstr>Franklin Gothic Medium</vt:lpstr>
      <vt:lpstr>Georgia</vt:lpstr>
      <vt:lpstr>Lato</vt:lpstr>
      <vt:lpstr>Trebuchet MS</vt:lpstr>
      <vt:lpstr>Wingdings</vt:lpstr>
      <vt:lpstr>Slipstream</vt:lpstr>
      <vt:lpstr>Did That Happen So We Could Do This?</vt:lpstr>
      <vt:lpstr>Luke 2:1-16 (NLT)</vt:lpstr>
      <vt:lpstr>Luke 2:1-16 (NLT)</vt:lpstr>
      <vt:lpstr>Luke 2:1-16 (NLT)</vt:lpstr>
      <vt:lpstr>Luke 2:1-16 (NLT)</vt:lpstr>
      <vt:lpstr>Luke 2:1-16 (NLT)</vt:lpstr>
      <vt:lpstr>Luke 2:1-16 (NLT)</vt:lpstr>
      <vt:lpstr>Luke 2:1-16 (NLT)</vt:lpstr>
      <vt:lpstr>Luke 2:1-16 (NLT)</vt:lpstr>
      <vt:lpstr>Luke 2:1-16 (NLT)</vt:lpstr>
      <vt:lpstr>Hebrews 4:12 (NKJV)</vt:lpstr>
      <vt:lpstr>Four Points:</vt:lpstr>
      <vt:lpstr>Point #1: God is a Jealous God, Jesus is a Jealous Lord</vt:lpstr>
      <vt:lpstr>Exodus 34:14 (KJV)</vt:lpstr>
      <vt:lpstr>I Corinthians 10:15-22 (AMP)</vt:lpstr>
      <vt:lpstr>I Corinthians 10:15-22 (AMP)</vt:lpstr>
      <vt:lpstr>I Corinthians 10:15-22 (AMP)</vt:lpstr>
      <vt:lpstr>I Corinthians 10:15-22 (AMP)</vt:lpstr>
      <vt:lpstr>I Corinthians 10:15-22 (AMP)</vt:lpstr>
      <vt:lpstr>I Corinthians 10:15-22 (AMP)</vt:lpstr>
      <vt:lpstr>I Corinthians 10:15-22 (AMP)</vt:lpstr>
      <vt:lpstr>I Corinthians 10:15-22 (AMP)</vt:lpstr>
      <vt:lpstr>Colossians 3:5 (KJV)</vt:lpstr>
      <vt:lpstr>Colossians 3:5 (CEV)</vt:lpstr>
      <vt:lpstr>Point #2: Christmas; Rooted in Faith or rooted in Idolatry?</vt:lpstr>
      <vt:lpstr>Acts 21:25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Jeremiah 10:2-4 (KJV)</vt:lpstr>
      <vt:lpstr>Jeremiah 10:2-4 (KJV)</vt:lpstr>
      <vt:lpstr>PowerPoint Presentation</vt:lpstr>
      <vt:lpstr>PowerPoint Presentation</vt:lpstr>
      <vt:lpstr>Point #3: “But I’m Not Doing This for That”</vt:lpstr>
      <vt:lpstr>I Corinthians 6:9-10 (KJV)</vt:lpstr>
      <vt:lpstr>I Corinthians 6:9-10 (KJV)</vt:lpstr>
      <vt:lpstr>I Kings 13:18-22 (KJV)</vt:lpstr>
      <vt:lpstr>I Kings 13:18-22 (KJV)</vt:lpstr>
      <vt:lpstr>I Kings 13:18-22 (KJV)</vt:lpstr>
      <vt:lpstr>I Kings 13:18-22 (KJV)</vt:lpstr>
      <vt:lpstr>Logical conclusion:</vt:lpstr>
      <vt:lpstr>Point #4: Jesus Said, “Do This In Remembrance of Me”</vt:lpstr>
      <vt:lpstr>I Corinthians 11:26 (NLT)</vt:lpstr>
      <vt:lpstr>Ephesians 5:11 (KJV)</vt:lpstr>
      <vt:lpstr>Hebrews 4:12 (NIV)</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Adorning of A   Christian Woman</dc:title>
  <dc:creator>Fain</dc:creator>
  <cp:lastModifiedBy>Stuart Fain</cp:lastModifiedBy>
  <cp:revision>1071</cp:revision>
  <dcterms:created xsi:type="dcterms:W3CDTF">2013-05-08T03:30:16Z</dcterms:created>
  <dcterms:modified xsi:type="dcterms:W3CDTF">2022-11-27T02:21:37Z</dcterms:modified>
</cp:coreProperties>
</file>